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81" r:id="rId5"/>
    <p:sldId id="285" r:id="rId6"/>
    <p:sldId id="286" r:id="rId7"/>
    <p:sldId id="282" r:id="rId8"/>
    <p:sldId id="283" r:id="rId9"/>
    <p:sldId id="284" r:id="rId10"/>
    <p:sldId id="288" r:id="rId11"/>
    <p:sldId id="287" r:id="rId12"/>
    <p:sldId id="289" r:id="rId13"/>
    <p:sldId id="290" r:id="rId14"/>
    <p:sldId id="291" r:id="rId15"/>
    <p:sldId id="293" r:id="rId16"/>
    <p:sldId id="294" r:id="rId17"/>
    <p:sldId id="296" r:id="rId18"/>
    <p:sldId id="295" r:id="rId19"/>
    <p:sldId id="297" r:id="rId20"/>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C42"/>
    <a:srgbClr val="A80039"/>
    <a:srgbClr val="C44C4C"/>
    <a:srgbClr val="969696"/>
    <a:srgbClr val="00A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CD809-A81C-490A-B26C-5459A985B3A7}" v="3" dt="2026-01-12T14:01:32.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353" autoAdjust="0"/>
  </p:normalViewPr>
  <p:slideViewPr>
    <p:cSldViewPr snapToGrid="0">
      <p:cViewPr varScale="1">
        <p:scale>
          <a:sx n="105" d="100"/>
          <a:sy n="105" d="100"/>
        </p:scale>
        <p:origin x="1896" y="7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31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DEGUELDRE" userId="adeacc28-e1aa-49fd-a308-3800255d8c54" providerId="ADAL" clId="{0CAE2895-15E3-4558-AA45-4471B1E68F68}"/>
    <pc:docChg chg="custSel modSld">
      <pc:chgData name="Julien DEGUELDRE" userId="adeacc28-e1aa-49fd-a308-3800255d8c54" providerId="ADAL" clId="{0CAE2895-15E3-4558-AA45-4471B1E68F68}" dt="2026-01-12T14:01:54.605" v="127" actId="20577"/>
      <pc:docMkLst>
        <pc:docMk/>
      </pc:docMkLst>
      <pc:sldChg chg="addSp modSp mod">
        <pc:chgData name="Julien DEGUELDRE" userId="adeacc28-e1aa-49fd-a308-3800255d8c54" providerId="ADAL" clId="{0CAE2895-15E3-4558-AA45-4471B1E68F68}" dt="2026-01-12T14:01:04.454" v="59" actId="20577"/>
        <pc:sldMkLst>
          <pc:docMk/>
          <pc:sldMk cId="4113581450" sldId="285"/>
        </pc:sldMkLst>
        <pc:spChg chg="add mod">
          <ac:chgData name="Julien DEGUELDRE" userId="adeacc28-e1aa-49fd-a308-3800255d8c54" providerId="ADAL" clId="{0CAE2895-15E3-4558-AA45-4471B1E68F68}" dt="2026-01-12T14:01:04.454" v="59" actId="20577"/>
          <ac:spMkLst>
            <pc:docMk/>
            <pc:sldMk cId="4113581450" sldId="285"/>
            <ac:spMk id="2" creationId="{04C95E93-ACE8-2041-5C6A-2C11A99B2418}"/>
          </ac:spMkLst>
        </pc:spChg>
      </pc:sldChg>
      <pc:sldChg chg="addSp modSp mod">
        <pc:chgData name="Julien DEGUELDRE" userId="adeacc28-e1aa-49fd-a308-3800255d8c54" providerId="ADAL" clId="{0CAE2895-15E3-4558-AA45-4471B1E68F68}" dt="2026-01-12T14:01:13.049" v="61" actId="1076"/>
        <pc:sldMkLst>
          <pc:docMk/>
          <pc:sldMk cId="654317686" sldId="286"/>
        </pc:sldMkLst>
        <pc:spChg chg="add mod">
          <ac:chgData name="Julien DEGUELDRE" userId="adeacc28-e1aa-49fd-a308-3800255d8c54" providerId="ADAL" clId="{0CAE2895-15E3-4558-AA45-4471B1E68F68}" dt="2026-01-12T14:01:13.049" v="61" actId="1076"/>
          <ac:spMkLst>
            <pc:docMk/>
            <pc:sldMk cId="654317686" sldId="286"/>
            <ac:spMk id="6" creationId="{628C5EEB-65D2-F07F-FB24-FCC6C23C243A}"/>
          </ac:spMkLst>
        </pc:spChg>
      </pc:sldChg>
      <pc:sldChg chg="addSp modSp mod">
        <pc:chgData name="Julien DEGUELDRE" userId="adeacc28-e1aa-49fd-a308-3800255d8c54" providerId="ADAL" clId="{0CAE2895-15E3-4558-AA45-4471B1E68F68}" dt="2026-01-12T14:01:54.605" v="127" actId="20577"/>
        <pc:sldMkLst>
          <pc:docMk/>
          <pc:sldMk cId="3815021266" sldId="287"/>
        </pc:sldMkLst>
        <pc:spChg chg="add mod">
          <ac:chgData name="Julien DEGUELDRE" userId="adeacc28-e1aa-49fd-a308-3800255d8c54" providerId="ADAL" clId="{0CAE2895-15E3-4558-AA45-4471B1E68F68}" dt="2026-01-12T14:01:54.605" v="127" actId="20577"/>
          <ac:spMkLst>
            <pc:docMk/>
            <pc:sldMk cId="3815021266" sldId="287"/>
            <ac:spMk id="6" creationId="{18D3A776-D267-FD9F-93F3-BA38755092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BAE6744-50FF-4EAC-B8F6-50FAD023CFA1}" type="datetimeFigureOut">
              <a:rPr lang="fr-FR"/>
              <a:pPr>
                <a:defRPr/>
              </a:pPr>
              <a:t>12/01/2026</a:t>
            </a:fld>
            <a:endParaRPr lang="fr-BE"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BE"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7B4D2A2-2AC2-47F8-A6A5-A7DD71C98464}" type="slidenum">
              <a:rPr lang="fr-BE"/>
              <a:pPr>
                <a:defRPr/>
              </a:pPr>
              <a:t>‹nr.›</a:t>
            </a:fld>
            <a:endParaRPr lang="fr-BE" dirty="0"/>
          </a:p>
        </p:txBody>
      </p:sp>
    </p:spTree>
    <p:extLst>
      <p:ext uri="{BB962C8B-B14F-4D97-AF65-F5344CB8AC3E}">
        <p14:creationId xmlns:p14="http://schemas.microsoft.com/office/powerpoint/2010/main" val="3293713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FE4DB1C-F76D-47A0-9DEA-1E750A360BE4}" type="datetimeFigureOut">
              <a:rPr lang="fr-FR"/>
              <a:pPr>
                <a:defRPr/>
              </a:pPr>
              <a:t>12/01/2026</a:t>
            </a:fld>
            <a:endParaRPr lang="fr-BE"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BE"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fr-BE" noProof="0"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BE"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D7F7ECF-42F4-4999-8AB5-B9CFFB894227}" type="slidenum">
              <a:rPr lang="fr-BE"/>
              <a:pPr>
                <a:defRPr/>
              </a:pPr>
              <a:t>‹nr.›</a:t>
            </a:fld>
            <a:endParaRPr lang="fr-BE" dirty="0"/>
          </a:p>
        </p:txBody>
      </p:sp>
    </p:spTree>
    <p:extLst>
      <p:ext uri="{BB962C8B-B14F-4D97-AF65-F5344CB8AC3E}">
        <p14:creationId xmlns:p14="http://schemas.microsoft.com/office/powerpoint/2010/main" val="22452533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8.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medecine &amp; pharmacie">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83619" y="511175"/>
            <a:ext cx="6718300" cy="167957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Picture 2"/>
          <p:cNvPicPr>
            <a:picLocks noChangeAspect="1" noChangeArrowheads="1"/>
          </p:cNvPicPr>
          <p:nvPr userDrawn="1"/>
        </p:nvPicPr>
        <p:blipFill>
          <a:blip r:embed="rId4" cstate="print"/>
          <a:srcRect/>
          <a:stretch>
            <a:fillRect/>
          </a:stretch>
        </p:blipFill>
        <p:spPr bwMode="auto">
          <a:xfrm>
            <a:off x="139337" y="5780956"/>
            <a:ext cx="1870438" cy="834146"/>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Architecture">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7"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98701" y="515938"/>
            <a:ext cx="6699248" cy="1674812"/>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1921" name="Picture 1"/>
          <p:cNvPicPr>
            <a:picLocks noChangeAspect="1" noChangeArrowheads="1"/>
          </p:cNvPicPr>
          <p:nvPr userDrawn="1"/>
        </p:nvPicPr>
        <p:blipFill>
          <a:blip r:embed="rId4" cstate="print"/>
          <a:srcRect/>
          <a:stretch>
            <a:fillRect/>
          </a:stretch>
        </p:blipFill>
        <p:spPr bwMode="auto">
          <a:xfrm>
            <a:off x="140697" y="5768156"/>
            <a:ext cx="1850028" cy="912364"/>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Services Généraux">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sp>
        <p:nvSpPr>
          <p:cNvPr id="8" name="ZoneTexte 7"/>
          <p:cNvSpPr txBox="1"/>
          <p:nvPr userDrawn="1"/>
        </p:nvSpPr>
        <p:spPr>
          <a:xfrm>
            <a:off x="2257423" y="447674"/>
            <a:ext cx="6743701" cy="1343026"/>
          </a:xfrm>
          <a:prstGeom prst="rect">
            <a:avLst/>
          </a:prstGeom>
          <a:effectLst>
            <a:outerShdw blurRad="127000" dir="2700000" algn="tl" rotWithShape="0">
              <a:prstClr val="black"/>
            </a:outerShdw>
          </a:effectLst>
        </p:spPr>
        <p:txBody>
          <a:bodyPr wrap="none">
            <a:normAutofit/>
          </a:bodyPr>
          <a:lstStyle/>
          <a:p>
            <a:pPr marL="342900" indent="-342900" eaLnBrk="0" hangingPunct="0">
              <a:buFont typeface="Arial" pitchFamily="34" charset="0"/>
              <a:buNone/>
              <a:defRPr/>
            </a:pPr>
            <a:endParaRPr lang="fr-BE" sz="3600" dirty="0">
              <a:solidFill>
                <a:schemeClr val="bg1"/>
              </a:solidFill>
              <a:latin typeface="Calibri" pitchFamily="34" charset="0"/>
              <a:ea typeface="Calibri" pitchFamily="34" charset="0"/>
              <a:cs typeface="Times New Roman" pitchFamily="18" charset="0"/>
            </a:endParaRPr>
          </a:p>
        </p:txBody>
      </p:sp>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9421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285999" y="517525"/>
            <a:ext cx="6734175" cy="1683543"/>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5" name="ZoneTexte 4"/>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3" name="Espace réservé du contenu 2"/>
          <p:cNvSpPr>
            <a:spLocks noGrp="1"/>
          </p:cNvSpPr>
          <p:nvPr>
            <p:ph idx="1"/>
          </p:nvPr>
        </p:nvSpPr>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 name="Titre 10"/>
          <p:cNvSpPr>
            <a:spLocks noGrp="1"/>
          </p:cNvSpPr>
          <p:nvPr>
            <p:ph type="title"/>
          </p:nvPr>
        </p:nvSpPr>
        <p:spPr/>
        <p:txBody>
          <a:bodyPr/>
          <a:lstStyle>
            <a:lvl1pPr>
              <a:defRPr>
                <a:solidFill>
                  <a:schemeClr val="accent2"/>
                </a:solidFill>
              </a:defRPr>
            </a:lvl1pPr>
          </a:lstStyle>
          <a:p>
            <a:r>
              <a:rPr lang="fr-FR" dirty="0"/>
              <a:t>Cliquez pour modifier le style du titre</a:t>
            </a:r>
            <a:endParaRPr lang="fr-BE" dirty="0"/>
          </a:p>
        </p:txBody>
      </p:sp>
      <p:sp>
        <p:nvSpPr>
          <p:cNvPr id="6" name="Espace réservé du numéro de diapositive 7"/>
          <p:cNvSpPr>
            <a:spLocks noGrp="1"/>
          </p:cNvSpPr>
          <p:nvPr>
            <p:ph type="sldNum" sz="quarter" idx="10"/>
          </p:nvPr>
        </p:nvSpPr>
        <p:spPr/>
        <p:txBody>
          <a:bodyPr/>
          <a:lstStyle>
            <a:lvl1pPr>
              <a:defRPr/>
            </a:lvl1pPr>
          </a:lstStyle>
          <a:p>
            <a:pPr>
              <a:defRPr/>
            </a:pPr>
            <a:fld id="{E84D0D07-BA6C-4CE2-85E1-215477AE30BF}" type="slidenum">
              <a:rPr lang="fr-BE"/>
              <a:pPr>
                <a:defRPr/>
              </a:pPr>
              <a:t>‹nr.›</a:t>
            </a:fld>
            <a:endParaRPr lang="fr-BE" dirty="0"/>
          </a:p>
        </p:txBody>
      </p:sp>
      <p:sp>
        <p:nvSpPr>
          <p:cNvPr id="7" name="Espace réservé du pied de page 13"/>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n à gauche, titre et cont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2419350" y="274638"/>
            <a:ext cx="6267450" cy="1143000"/>
          </a:xfrm>
        </p:spPr>
        <p:txBody>
          <a:bodyPr>
            <a:noAutofit/>
          </a:bodyPr>
          <a:lstStyle>
            <a:lvl1pPr>
              <a:defRPr kumimoji="0" lang="fr-BE" sz="4400" b="1" i="0" u="none" strike="noStrike" kern="1200" cap="none" spc="0" normalizeH="0" baseline="0" noProof="0" dirty="0" smtClean="0">
                <a:ln>
                  <a:noFill/>
                </a:ln>
                <a:solidFill>
                  <a:schemeClr val="accent2"/>
                </a:solidFill>
                <a:effectLst/>
                <a:uLnTx/>
                <a:uFillTx/>
                <a:latin typeface="Calibri" pitchFamily="34" charset="0"/>
                <a:ea typeface="Times New Roman" pitchFamily="18" charset="0"/>
                <a:cs typeface="Arial" pitchFamily="34" charset="0"/>
              </a:defRPr>
            </a:lvl1pPr>
          </a:lstStyle>
          <a:p>
            <a:pPr lvl="0"/>
            <a:r>
              <a:rPr lang="fr-FR" dirty="0"/>
              <a:t>Cliquez pour modifier le style du titre</a:t>
            </a:r>
            <a:endParaRPr lang="fr-BE" dirty="0"/>
          </a:p>
        </p:txBody>
      </p:sp>
      <p:sp>
        <p:nvSpPr>
          <p:cNvPr id="3" name="Espace réservé du contenu 2"/>
          <p:cNvSpPr>
            <a:spLocks noGrp="1"/>
          </p:cNvSpPr>
          <p:nvPr>
            <p:ph idx="1"/>
          </p:nvPr>
        </p:nvSpPr>
        <p:spPr>
          <a:xfrm>
            <a:off x="2428875" y="1600200"/>
            <a:ext cx="6257924"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4" name="Espace réservé du texte 13"/>
          <p:cNvSpPr>
            <a:spLocks noGrp="1"/>
          </p:cNvSpPr>
          <p:nvPr>
            <p:ph type="body" sz="quarter" idx="12"/>
          </p:nvPr>
        </p:nvSpPr>
        <p:spPr>
          <a:xfrm>
            <a:off x="114300" y="285750"/>
            <a:ext cx="2028825" cy="6057900"/>
          </a:xfrm>
        </p:spPr>
        <p:txBody>
          <a:bodyPr/>
          <a:lstStyle>
            <a:lvl2pPr marL="0" indent="0" algn="l">
              <a:buNone/>
              <a:defRPr sz="1300" b="1" cap="small" baseline="0">
                <a:solidFill>
                  <a:srgbClr val="C44C4C"/>
                </a:solidFill>
                <a:latin typeface="+mn-lt"/>
              </a:defRPr>
            </a:lvl2pPr>
            <a:lvl3pPr marL="0" indent="0">
              <a:buClr>
                <a:srgbClr val="969696"/>
              </a:buClr>
              <a:buFontTx/>
              <a:buNone/>
              <a:defRPr sz="1300" cap="small">
                <a:solidFill>
                  <a:srgbClr val="969696"/>
                </a:solidFill>
                <a:latin typeface="+mn-lt"/>
              </a:defRPr>
            </a:lvl3pPr>
            <a:lvl4pPr marL="180975" indent="-180975">
              <a:buFont typeface="Wingdings" pitchFamily="2" charset="2"/>
              <a:buChar char="§"/>
              <a:defRPr sz="1300" b="1" cap="small">
                <a:solidFill>
                  <a:srgbClr val="C44C4C"/>
                </a:solidFill>
              </a:defRPr>
            </a:lvl4pPr>
            <a:lvl5pPr marL="180975" marR="0" indent="-180975" algn="l" defTabSz="914400" rtl="0" eaLnBrk="1" fontAlgn="auto" latinLnBrk="0" hangingPunct="1">
              <a:lnSpc>
                <a:spcPct val="100000"/>
              </a:lnSpc>
              <a:spcBef>
                <a:spcPct val="20000"/>
              </a:spcBef>
              <a:spcAft>
                <a:spcPts val="0"/>
              </a:spcAft>
              <a:buClrTx/>
              <a:buSzTx/>
              <a:buFont typeface="Wingdings" pitchFamily="2" charset="2"/>
              <a:buChar char="§"/>
              <a:tabLst/>
              <a:defRPr sz="1300" cap="small" baseline="0">
                <a:solidFill>
                  <a:srgbClr val="969696"/>
                </a:solidFill>
                <a:latin typeface="+mn-lt"/>
              </a:defRPr>
            </a:lvl5pPr>
            <a:lvl6pPr marL="447675" indent="-228600">
              <a:buFont typeface="Wingdings" pitchFamily="2" charset="2"/>
              <a:buChar char="§"/>
              <a:defRPr sz="1300" b="1" cap="small">
                <a:solidFill>
                  <a:srgbClr val="C44C4C"/>
                </a:solidFill>
              </a:defRPr>
            </a:lvl6pPr>
            <a:lvl7pPr marL="447675" indent="-228600">
              <a:buFont typeface="Wingdings" pitchFamily="2" charset="2"/>
              <a:buChar char="§"/>
              <a:defRPr sz="1300" cap="small">
                <a:solidFill>
                  <a:srgbClr val="969696"/>
                </a:solidFill>
              </a:defRPr>
            </a:lvl7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7" name="Espace réservé du numéro de diapositive 11"/>
          <p:cNvSpPr>
            <a:spLocks noGrp="1"/>
          </p:cNvSpPr>
          <p:nvPr>
            <p:ph type="sldNum" sz="quarter" idx="13"/>
          </p:nvPr>
        </p:nvSpPr>
        <p:spPr/>
        <p:txBody>
          <a:bodyPr/>
          <a:lstStyle>
            <a:lvl1pPr>
              <a:defRPr/>
            </a:lvl1pPr>
          </a:lstStyle>
          <a:p>
            <a:pPr>
              <a:defRPr/>
            </a:pPr>
            <a:fld id="{8367BD0E-2A43-401C-A51A-07B7D43C3F74}" type="slidenum">
              <a:rPr lang="fr-BE"/>
              <a:pPr>
                <a:defRPr/>
              </a:pPr>
              <a:t>‹nr.›</a:t>
            </a:fld>
            <a:endParaRPr lang="fr-BE" dirty="0"/>
          </a:p>
        </p:txBody>
      </p:sp>
      <p:sp>
        <p:nvSpPr>
          <p:cNvPr id="8" name="Espace réservé du pied de page 12"/>
          <p:cNvSpPr>
            <a:spLocks noGrp="1"/>
          </p:cNvSpPr>
          <p:nvPr>
            <p:ph type="ftr" sz="quarter" idx="14"/>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n au-dessus, titre et con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3" name="Espace réservé du contenu 2"/>
          <p:cNvSpPr>
            <a:spLocks noGrp="1"/>
          </p:cNvSpPr>
          <p:nvPr>
            <p:ph idx="1"/>
          </p:nvPr>
        </p:nvSpPr>
        <p:spPr>
          <a:xfrm>
            <a:off x="457200" y="1600200"/>
            <a:ext cx="8229600"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 name="Titre 10"/>
          <p:cNvSpPr>
            <a:spLocks noGrp="1"/>
          </p:cNvSpPr>
          <p:nvPr>
            <p:ph type="title"/>
          </p:nvPr>
        </p:nvSpPr>
        <p:spPr>
          <a:xfrm>
            <a:off x="457200" y="274638"/>
            <a:ext cx="8229600" cy="1143000"/>
          </a:xfrm>
        </p:spPr>
        <p:txBody>
          <a:bodyPr/>
          <a:lstStyle>
            <a:lvl1pPr>
              <a:defRPr>
                <a:solidFill>
                  <a:schemeClr val="accent2"/>
                </a:solidFill>
              </a:defRPr>
            </a:lvl1pPr>
          </a:lstStyle>
          <a:p>
            <a:r>
              <a:rPr lang="fr-FR" dirty="0"/>
              <a:t>Cliquez pour modifier le style du titre</a:t>
            </a:r>
            <a:endParaRPr lang="fr-BE" dirty="0"/>
          </a:p>
        </p:txBody>
      </p:sp>
      <p:sp>
        <p:nvSpPr>
          <p:cNvPr id="17" name="Espace réservé du texte 22"/>
          <p:cNvSpPr>
            <a:spLocks noGrp="1"/>
          </p:cNvSpPr>
          <p:nvPr>
            <p:ph type="body" sz="quarter" idx="15"/>
          </p:nvPr>
        </p:nvSpPr>
        <p:spPr>
          <a:xfrm>
            <a:off x="0" y="0"/>
            <a:ext cx="9144000" cy="228600"/>
          </a:xfrm>
        </p:spPr>
        <p:txBody>
          <a:bodyPr>
            <a:noAutofit/>
          </a:bodyPr>
          <a:lstStyle>
            <a:lvl1pPr algn="ctr">
              <a:buNone/>
              <a:defRPr sz="1200" cap="small" baseline="0"/>
            </a:lvl1pPr>
          </a:lstStyle>
          <a:p>
            <a:pPr lvl="0"/>
            <a:r>
              <a:rPr lang="fr-FR"/>
              <a:t>Cliquez pour modifier les styles du texte du masque</a:t>
            </a:r>
          </a:p>
        </p:txBody>
      </p:sp>
      <p:sp>
        <p:nvSpPr>
          <p:cNvPr id="7" name="Espace réservé du numéro de diapositive 13"/>
          <p:cNvSpPr>
            <a:spLocks noGrp="1"/>
          </p:cNvSpPr>
          <p:nvPr>
            <p:ph type="sldNum" sz="quarter" idx="16"/>
          </p:nvPr>
        </p:nvSpPr>
        <p:spPr/>
        <p:txBody>
          <a:bodyPr/>
          <a:lstStyle>
            <a:lvl1pPr>
              <a:defRPr/>
            </a:lvl1pPr>
          </a:lstStyle>
          <a:p>
            <a:pPr>
              <a:defRPr/>
            </a:pPr>
            <a:fld id="{B27E66B0-5CBE-4E0A-A5C6-DF540FEFB54A}" type="slidenum">
              <a:rPr lang="fr-BE"/>
              <a:pPr>
                <a:defRPr/>
              </a:pPr>
              <a:t>‹nr.›</a:t>
            </a:fld>
            <a:endParaRPr lang="fr-BE" dirty="0"/>
          </a:p>
        </p:txBody>
      </p:sp>
      <p:sp>
        <p:nvSpPr>
          <p:cNvPr id="8" name="Espace réservé du pied de page 14"/>
          <p:cNvSpPr>
            <a:spLocks noGrp="1"/>
          </p:cNvSpPr>
          <p:nvPr>
            <p:ph type="ftr" sz="quarter" idx="17"/>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titre et conten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2419350" y="274638"/>
            <a:ext cx="6267450" cy="1143000"/>
          </a:xfrm>
        </p:spPr>
        <p:txBody>
          <a:bodyPr>
            <a:noAutofit/>
          </a:bodyPr>
          <a:lstStyle>
            <a:lvl1pPr>
              <a:defRPr kumimoji="0" lang="fr-BE" sz="4400" b="1" i="0" u="none" strike="noStrike" kern="1200" cap="none" spc="0" normalizeH="0" baseline="0" noProof="0" dirty="0" smtClean="0">
                <a:ln>
                  <a:noFill/>
                </a:ln>
                <a:solidFill>
                  <a:schemeClr val="accent2"/>
                </a:solidFill>
                <a:effectLst/>
                <a:uLnTx/>
                <a:uFillTx/>
                <a:latin typeface="Calibri" pitchFamily="34" charset="0"/>
                <a:ea typeface="Times New Roman" pitchFamily="18" charset="0"/>
                <a:cs typeface="Arial" pitchFamily="34" charset="0"/>
              </a:defRPr>
            </a:lvl1pPr>
          </a:lstStyle>
          <a:p>
            <a:pPr lvl="0"/>
            <a:r>
              <a:rPr lang="fr-FR" dirty="0"/>
              <a:t>Cliquez pour modifier le style du titre</a:t>
            </a:r>
            <a:endParaRPr lang="fr-BE" dirty="0"/>
          </a:p>
        </p:txBody>
      </p:sp>
      <p:sp>
        <p:nvSpPr>
          <p:cNvPr id="3" name="Espace réservé du contenu 2"/>
          <p:cNvSpPr>
            <a:spLocks noGrp="1"/>
          </p:cNvSpPr>
          <p:nvPr>
            <p:ph idx="1"/>
          </p:nvPr>
        </p:nvSpPr>
        <p:spPr>
          <a:xfrm>
            <a:off x="2428875" y="1600200"/>
            <a:ext cx="6257924" cy="4525963"/>
          </a:xfrm>
        </p:spPr>
        <p:txBody>
          <a:bodyPr/>
          <a:lstStyle>
            <a:lvl1pPr>
              <a:buFontTx/>
              <a:buNone/>
              <a:defRPr kumimoji="0" lang="fr-FR" sz="3200" b="0" i="0" u="none" strike="noStrike" kern="1200" cap="none" normalizeH="0" baseline="0" dirty="0" smtClean="0">
                <a:ln>
                  <a:noFill/>
                </a:ln>
                <a:solidFill>
                  <a:srgbClr val="808080"/>
                </a:solidFill>
                <a:effectLst/>
                <a:latin typeface="Calibri" pitchFamily="34" charset="0"/>
                <a:ea typeface="Times New Roman" pitchFamily="18" charset="0"/>
                <a:cs typeface="Times New Roman" pitchFamily="18" charset="0"/>
              </a:defRPr>
            </a:lvl1pPr>
            <a:lvl2pPr marL="180975" indent="-180975">
              <a:buClr>
                <a:srgbClr val="00ABCC"/>
              </a:buClr>
              <a:buFont typeface="Wingdings" pitchFamily="2" charset="2"/>
              <a:buChar cha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marL="447675" indent="-180975">
              <a:buClr>
                <a:srgbClr val="C44C4C"/>
              </a:buClr>
              <a:buFont typeface="Wingdings" pitchFamily="2" charset="2"/>
              <a:buChar cha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marL="714375" indent="-180975">
              <a:buClr>
                <a:schemeClr val="bg1">
                  <a:lumMod val="65000"/>
                </a:schemeClr>
              </a:buClr>
              <a:buFont typeface="Wingdings" pitchFamily="2" charset="2"/>
              <a:buChar char="§"/>
              <a:defRPr sz="1800"/>
            </a:lvl4pPr>
            <a:lvl5pPr marL="990600" indent="-171450">
              <a:buFont typeface="Wingdings" pitchFamily="2" charset="2"/>
              <a:buChar cha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3" name="Espace réservé pour une image  12"/>
          <p:cNvSpPr>
            <a:spLocks noGrp="1"/>
          </p:cNvSpPr>
          <p:nvPr>
            <p:ph type="pic" sz="quarter" idx="12"/>
          </p:nvPr>
        </p:nvSpPr>
        <p:spPr>
          <a:xfrm>
            <a:off x="1" y="76200"/>
            <a:ext cx="2227496" cy="6515100"/>
          </a:xfrm>
        </p:spPr>
        <p:txBody>
          <a:bodyPr/>
          <a:lstStyle/>
          <a:p>
            <a:pPr lvl="0"/>
            <a:endParaRPr lang="fr-BE" noProof="0" dirty="0"/>
          </a:p>
        </p:txBody>
      </p:sp>
      <p:sp>
        <p:nvSpPr>
          <p:cNvPr id="7" name="Espace réservé du numéro de diapositive 11"/>
          <p:cNvSpPr>
            <a:spLocks noGrp="1"/>
          </p:cNvSpPr>
          <p:nvPr>
            <p:ph type="sldNum" sz="quarter" idx="13"/>
          </p:nvPr>
        </p:nvSpPr>
        <p:spPr/>
        <p:txBody>
          <a:bodyPr/>
          <a:lstStyle>
            <a:lvl1pPr>
              <a:defRPr/>
            </a:lvl1pPr>
          </a:lstStyle>
          <a:p>
            <a:pPr>
              <a:defRPr/>
            </a:pPr>
            <a:fld id="{EF638697-95BF-4A22-A184-226172814C3E}" type="slidenum">
              <a:rPr lang="fr-BE"/>
              <a:pPr>
                <a:defRPr/>
              </a:pPr>
              <a:t>‹nr.›</a:t>
            </a:fld>
            <a:endParaRPr lang="fr-BE" dirty="0"/>
          </a:p>
        </p:txBody>
      </p:sp>
      <p:sp>
        <p:nvSpPr>
          <p:cNvPr id="8" name="Espace réservé du pied de page 13"/>
          <p:cNvSpPr>
            <a:spLocks noGrp="1"/>
          </p:cNvSpPr>
          <p:nvPr>
            <p:ph type="ftr" sz="quarter" idx="14"/>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10" name="Titre 9"/>
          <p:cNvSpPr>
            <a:spLocks noGrp="1"/>
          </p:cNvSpPr>
          <p:nvPr>
            <p:ph type="title"/>
          </p:nvPr>
        </p:nvSpPr>
        <p:spPr/>
        <p:txBody>
          <a:bodyPr/>
          <a:lstStyle>
            <a:lvl1pPr>
              <a:defRPr>
                <a:solidFill>
                  <a:schemeClr val="accent2"/>
                </a:solidFill>
              </a:defRPr>
            </a:lvl1pPr>
          </a:lstStyle>
          <a:p>
            <a:r>
              <a:rPr lang="fr-FR" dirty="0"/>
              <a:t>Cliquez pour modifier le style du titre</a:t>
            </a:r>
            <a:endParaRPr lang="fr-BE" dirty="0"/>
          </a:p>
        </p:txBody>
      </p:sp>
      <p:sp>
        <p:nvSpPr>
          <p:cNvPr id="16" name="Espace réservé du contenu 15"/>
          <p:cNvSpPr>
            <a:spLocks noGrp="1"/>
          </p:cNvSpPr>
          <p:nvPr>
            <p:ph sz="quarter" idx="12"/>
          </p:nvPr>
        </p:nvSpPr>
        <p:spPr>
          <a:xfrm>
            <a:off x="466725" y="1609725"/>
            <a:ext cx="4057650" cy="4514850"/>
          </a:xfrm>
        </p:spPr>
        <p:txBody>
          <a:bodyPr/>
          <a:lstStyle>
            <a:lvl1pPr marL="0" indent="0">
              <a:buNone/>
              <a:defRPr sz="28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7" name="Espace réservé du contenu 15"/>
          <p:cNvSpPr>
            <a:spLocks noGrp="1"/>
          </p:cNvSpPr>
          <p:nvPr>
            <p:ph sz="quarter" idx="13"/>
          </p:nvPr>
        </p:nvSpPr>
        <p:spPr>
          <a:xfrm>
            <a:off x="4638675" y="1609725"/>
            <a:ext cx="4057650" cy="4514850"/>
          </a:xfrm>
        </p:spPr>
        <p:txBody>
          <a:bodyPr/>
          <a:lstStyle>
            <a:lvl1pPr marL="0" indent="0">
              <a:buNone/>
              <a:defRPr sz="28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7" name="Espace réservé du numéro de diapositive 10"/>
          <p:cNvSpPr>
            <a:spLocks noGrp="1"/>
          </p:cNvSpPr>
          <p:nvPr>
            <p:ph type="sldNum" sz="quarter" idx="14"/>
          </p:nvPr>
        </p:nvSpPr>
        <p:spPr/>
        <p:txBody>
          <a:bodyPr/>
          <a:lstStyle>
            <a:lvl1pPr>
              <a:defRPr/>
            </a:lvl1pPr>
          </a:lstStyle>
          <a:p>
            <a:pPr>
              <a:defRPr/>
            </a:pPr>
            <a:fld id="{FE2617E4-4894-4A65-BE9D-81D8AD4FAD7A}" type="slidenum">
              <a:rPr lang="fr-BE"/>
              <a:pPr>
                <a:defRPr/>
              </a:pPr>
              <a:t>‹nr.›</a:t>
            </a:fld>
            <a:endParaRPr lang="fr-BE" dirty="0"/>
          </a:p>
        </p:txBody>
      </p:sp>
      <p:sp>
        <p:nvSpPr>
          <p:cNvPr id="8" name="Espace réservé du pied de page 12"/>
          <p:cNvSpPr>
            <a:spLocks noGrp="1"/>
          </p:cNvSpPr>
          <p:nvPr>
            <p:ph type="ftr" sz="quarter" idx="15"/>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8" name="ZoneTexte 7"/>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p:txBody>
          <a:bodyPr/>
          <a:lstStyle>
            <a:lvl1pPr>
              <a:defRPr>
                <a:solidFill>
                  <a:schemeClr val="accent2"/>
                </a:solidFill>
              </a:defRPr>
            </a:lvl1pPr>
          </a:lstStyle>
          <a:p>
            <a:r>
              <a:rPr lang="fr-FR" dirty="0"/>
              <a:t>Cliquez pour modifier le style du titre</a:t>
            </a:r>
            <a:endParaRPr lang="fr-BE"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marL="0" indent="0">
              <a:buNone/>
              <a:defRPr sz="2400"/>
            </a:lvl1pPr>
            <a:lvl2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18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marL="0" indent="0">
              <a:buNone/>
              <a:defRPr sz="2400"/>
            </a:lvl1pPr>
            <a:lvl2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18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9" name="Espace réservé du numéro de diapositive 12"/>
          <p:cNvSpPr>
            <a:spLocks noGrp="1"/>
          </p:cNvSpPr>
          <p:nvPr>
            <p:ph type="sldNum" sz="quarter" idx="10"/>
          </p:nvPr>
        </p:nvSpPr>
        <p:spPr/>
        <p:txBody>
          <a:bodyPr/>
          <a:lstStyle>
            <a:lvl1pPr>
              <a:defRPr/>
            </a:lvl1pPr>
          </a:lstStyle>
          <a:p>
            <a:pPr>
              <a:defRPr/>
            </a:pPr>
            <a:fld id="{B399A4E3-6D52-4424-9E3B-4890C72A3643}" type="slidenum">
              <a:rPr lang="fr-BE"/>
              <a:pPr>
                <a:defRPr/>
              </a:pPr>
              <a:t>‹nr.›</a:t>
            </a:fld>
            <a:endParaRPr lang="fr-BE" dirty="0"/>
          </a:p>
        </p:txBody>
      </p:sp>
      <p:sp>
        <p:nvSpPr>
          <p:cNvPr id="10" name="Espace réservé du pied de page 13"/>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4" name="ZoneTexte 3"/>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p:txBody>
          <a:bodyPr/>
          <a:lstStyle>
            <a:lvl1pPr>
              <a:defRPr>
                <a:solidFill>
                  <a:schemeClr val="accent2"/>
                </a:solidFill>
              </a:defRPr>
            </a:lvl1pPr>
          </a:lstStyle>
          <a:p>
            <a:r>
              <a:rPr lang="fr-FR" dirty="0"/>
              <a:t>Cliquez pour modifier le style du titre</a:t>
            </a:r>
            <a:endParaRPr lang="fr-BE" dirty="0"/>
          </a:p>
        </p:txBody>
      </p:sp>
      <p:sp>
        <p:nvSpPr>
          <p:cNvPr id="5" name="Espace réservé du numéro de diapositive 11"/>
          <p:cNvSpPr>
            <a:spLocks noGrp="1"/>
          </p:cNvSpPr>
          <p:nvPr>
            <p:ph type="sldNum" sz="quarter" idx="10"/>
          </p:nvPr>
        </p:nvSpPr>
        <p:spPr/>
        <p:txBody>
          <a:bodyPr/>
          <a:lstStyle>
            <a:lvl1pPr>
              <a:defRPr/>
            </a:lvl1pPr>
          </a:lstStyle>
          <a:p>
            <a:pPr>
              <a:defRPr/>
            </a:pPr>
            <a:fld id="{409E434B-834A-4B3C-A6CC-D634FFB8216D}" type="slidenum">
              <a:rPr lang="fr-BE"/>
              <a:pPr>
                <a:defRPr/>
              </a:pPr>
              <a:t>‹nr.›</a:t>
            </a:fld>
            <a:endParaRPr lang="fr-BE" dirty="0"/>
          </a:p>
        </p:txBody>
      </p:sp>
      <p:sp>
        <p:nvSpPr>
          <p:cNvPr id="6"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3" name="ZoneTexte 2"/>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4" name="Espace réservé du numéro de diapositive 5"/>
          <p:cNvSpPr>
            <a:spLocks noGrp="1"/>
          </p:cNvSpPr>
          <p:nvPr>
            <p:ph type="sldNum" sz="quarter" idx="10"/>
          </p:nvPr>
        </p:nvSpPr>
        <p:spPr/>
        <p:txBody>
          <a:bodyPr/>
          <a:lstStyle>
            <a:lvl1pPr>
              <a:defRPr/>
            </a:lvl1pPr>
          </a:lstStyle>
          <a:p>
            <a:pPr>
              <a:defRPr/>
            </a:pPr>
            <a:fld id="{08BFE5C0-0B6B-48DC-B68C-BA922E7A4541}" type="slidenum">
              <a:rPr lang="fr-BE"/>
              <a:pPr>
                <a:defRPr/>
              </a:pPr>
              <a:t>‹nr.›</a:t>
            </a:fld>
            <a:endParaRPr lang="fr-BE" dirty="0"/>
          </a:p>
        </p:txBody>
      </p:sp>
      <p:sp>
        <p:nvSpPr>
          <p:cNvPr id="5" name="Espace réservé du pied de page 6"/>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re Polytech">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7" name="Picture 8"/>
          <p:cNvPicPr>
            <a:picLocks noChangeAspect="1" noChangeArrowheads="1"/>
          </p:cNvPicPr>
          <p:nvPr userDrawn="1"/>
        </p:nvPicPr>
        <p:blipFill>
          <a:blip r:embed="rId3" cstate="print"/>
          <a:srcRect/>
          <a:stretch>
            <a:fillRect/>
          </a:stretch>
        </p:blipFill>
        <p:spPr bwMode="auto">
          <a:xfrm>
            <a:off x="187325" y="5907088"/>
            <a:ext cx="1778000" cy="612775"/>
          </a:xfrm>
          <a:prstGeom prst="rect">
            <a:avLst/>
          </a:prstGeom>
          <a:noFill/>
          <a:ln w="9525">
            <a:noFill/>
            <a:miter lim="800000"/>
            <a:headEnd/>
            <a:tailEnd/>
          </a:ln>
        </p:spPr>
      </p:pic>
      <p:pic>
        <p:nvPicPr>
          <p:cNvPr id="8"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2302670" y="519113"/>
            <a:ext cx="6686548" cy="1671637"/>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à gauch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marL="0" indent="0">
              <a:buNone/>
              <a:defRPr sz="3200"/>
            </a:lvl1pPr>
            <a:lvl2pPr>
              <a:defRPr kumimoji="0" lang="fr-FR" sz="24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2pPr>
            <a:lvl3pPr>
              <a:defRPr kumimoji="0" lang="fr-FR" sz="2000" b="0" i="0" u="none" strike="noStrike" kern="1200" cap="none" normalizeH="0" baseline="0" dirty="0" smtClean="0">
                <a:ln>
                  <a:noFill/>
                </a:ln>
                <a:solidFill>
                  <a:schemeClr val="tx1"/>
                </a:solidFill>
                <a:effectLst/>
                <a:latin typeface="Calibri" pitchFamily="34" charset="0"/>
                <a:ea typeface="Times New Roman" pitchFamily="18" charset="0"/>
                <a:cs typeface="Arial" pitchFamily="34" charset="0"/>
              </a:defRPr>
            </a:lvl3pPr>
            <a:lvl4pPr>
              <a:defRPr lang="fr-FR" sz="1800" kern="1200" dirty="0" smtClean="0">
                <a:solidFill>
                  <a:schemeClr val="tx1"/>
                </a:solidFill>
                <a:latin typeface="+mn-lt"/>
                <a:ea typeface="+mn-ea"/>
                <a:cs typeface="+mn-cs"/>
              </a:defRPr>
            </a:lvl4pPr>
            <a:lvl5pPr>
              <a:defRPr lang="fr-BE" sz="1600" kern="1200" dirty="0" smtClean="0">
                <a:solidFill>
                  <a:schemeClr val="tx1"/>
                </a:solidFill>
                <a:latin typeface="+mn-lt"/>
                <a:ea typeface="+mn-ea"/>
                <a:cs typeface="+mn-cs"/>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8"/>
          <p:cNvSpPr>
            <a:spLocks noGrp="1"/>
          </p:cNvSpPr>
          <p:nvPr>
            <p:ph type="sldNum" sz="quarter" idx="10"/>
          </p:nvPr>
        </p:nvSpPr>
        <p:spPr/>
        <p:txBody>
          <a:bodyPr/>
          <a:lstStyle>
            <a:lvl1pPr>
              <a:defRPr/>
            </a:lvl1pPr>
          </a:lstStyle>
          <a:p>
            <a:pPr>
              <a:defRPr/>
            </a:pPr>
            <a:fld id="{AC0B8AA1-91CF-48D5-ACEB-1FB0E427801C}" type="slidenum">
              <a:rPr lang="fr-BE"/>
              <a:pPr>
                <a:defRPr/>
              </a:pPr>
              <a:t>‹nr.›</a:t>
            </a:fld>
            <a:endParaRPr lang="fr-BE" dirty="0"/>
          </a:p>
        </p:txBody>
      </p:sp>
      <p:sp>
        <p:nvSpPr>
          <p:cNvPr id="8"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en-dessou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l="269" t="20290" r="13968" b="25948"/>
          <a:stretch>
            <a:fillRect/>
          </a:stretch>
        </p:blipFill>
        <p:spPr bwMode="auto">
          <a:xfrm>
            <a:off x="0" y="6580188"/>
            <a:ext cx="9144000" cy="277812"/>
          </a:xfrm>
          <a:prstGeom prst="rect">
            <a:avLst/>
          </a:prstGeom>
          <a:noFill/>
          <a:ln w="9525">
            <a:noFill/>
            <a:miter lim="800000"/>
            <a:headEnd/>
            <a:tailEnd/>
          </a:ln>
        </p:spPr>
      </p:pic>
      <p:sp>
        <p:nvSpPr>
          <p:cNvPr id="6" name="ZoneTexte 5"/>
          <p:cNvSpPr txBox="1"/>
          <p:nvPr userDrawn="1"/>
        </p:nvSpPr>
        <p:spPr>
          <a:xfrm>
            <a:off x="-9525" y="6543675"/>
            <a:ext cx="2228850" cy="338138"/>
          </a:xfrm>
          <a:prstGeom prst="rect">
            <a:avLst/>
          </a:prstGeom>
          <a:noFill/>
        </p:spPr>
        <p:txBody>
          <a:bodyPr>
            <a:spAutoFit/>
          </a:bodyPr>
          <a:lstStyle/>
          <a:p>
            <a:pPr algn="ctr" fontAlgn="auto">
              <a:spcBef>
                <a:spcPts val="0"/>
              </a:spcBef>
              <a:spcAft>
                <a:spcPts val="0"/>
              </a:spcAft>
              <a:defRPr/>
            </a:pPr>
            <a:r>
              <a:rPr lang="fr-FR" sz="1600" b="1" dirty="0">
                <a:solidFill>
                  <a:schemeClr val="bg1">
                    <a:lumMod val="65000"/>
                  </a:schemeClr>
                </a:solidFill>
                <a:latin typeface="Arial" pitchFamily="34" charset="0"/>
                <a:cs typeface="Arial" pitchFamily="34" charset="0"/>
              </a:rPr>
              <a:t>Université de Mons</a:t>
            </a:r>
            <a:endParaRPr lang="fr-BE" sz="1600" b="1" dirty="0">
              <a:solidFill>
                <a:schemeClr val="bg1">
                  <a:lumMod val="65000"/>
                </a:schemeClr>
              </a:solidFill>
              <a:latin typeface="Arial" pitchFamily="34" charset="0"/>
              <a:cs typeface="Arial" pitchFamily="34" charset="0"/>
            </a:endParaRP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8"/>
          <p:cNvSpPr>
            <a:spLocks noGrp="1"/>
          </p:cNvSpPr>
          <p:nvPr>
            <p:ph type="sldNum" sz="quarter" idx="10"/>
          </p:nvPr>
        </p:nvSpPr>
        <p:spPr/>
        <p:txBody>
          <a:bodyPr/>
          <a:lstStyle>
            <a:lvl1pPr>
              <a:defRPr/>
            </a:lvl1pPr>
          </a:lstStyle>
          <a:p>
            <a:pPr>
              <a:defRPr/>
            </a:pPr>
            <a:fld id="{5269FFC6-F3D3-44CE-8875-302054ACEC4E}" type="slidenum">
              <a:rPr lang="fr-BE"/>
              <a:pPr>
                <a:defRPr/>
              </a:pPr>
              <a:t>‹nr.›</a:t>
            </a:fld>
            <a:endParaRPr lang="fr-BE" dirty="0"/>
          </a:p>
        </p:txBody>
      </p:sp>
      <p:sp>
        <p:nvSpPr>
          <p:cNvPr id="8" name="Espace réservé du pied de page 12"/>
          <p:cNvSpPr>
            <a:spLocks noGrp="1"/>
          </p:cNvSpPr>
          <p:nvPr>
            <p:ph type="ftr" sz="quarter" idx="11"/>
          </p:nvPr>
        </p:nvSpPr>
        <p:spPr/>
        <p:txBody>
          <a:bodyPr/>
          <a:lstStyle>
            <a:lvl1pPr>
              <a:defRPr/>
            </a:lvl1pPr>
          </a:lstStyle>
          <a:p>
            <a:pPr>
              <a:defRPr/>
            </a:pPr>
            <a:r>
              <a:rPr lang="fr-BE" dirty="0"/>
              <a:t>Prof. Untel     |     Service Untel     (voir pied de page dans le menu Powerpoint)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ycho &amp; sciences éducation">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306637" y="523875"/>
            <a:ext cx="6667500" cy="1666875"/>
          </a:xfrm>
          <a:prstGeom prst="rect">
            <a:avLst/>
          </a:prstGeom>
          <a:noFill/>
          <a:ln w="9525">
            <a:noFill/>
            <a:miter lim="800000"/>
            <a:headEnd/>
            <a:tailEnd/>
          </a:ln>
        </p:spPr>
      </p:pic>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2"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3"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4"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Image 9" descr="UMONS_Fac psy et siences educ_small.png"/>
          <p:cNvPicPr>
            <a:picLocks noChangeAspect="1"/>
          </p:cNvPicPr>
          <p:nvPr userDrawn="1"/>
        </p:nvPicPr>
        <p:blipFill>
          <a:blip r:embed="rId4" cstate="print"/>
          <a:stretch>
            <a:fillRect/>
          </a:stretch>
        </p:blipFill>
        <p:spPr>
          <a:xfrm>
            <a:off x="246490" y="5840963"/>
            <a:ext cx="1669774" cy="75639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re Sciences">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5050" y="514350"/>
            <a:ext cx="6724650" cy="1681162"/>
          </a:xfrm>
          <a:prstGeom prst="rect">
            <a:avLst/>
          </a:prstGeom>
        </p:spPr>
      </p:pic>
      <p:pic>
        <p:nvPicPr>
          <p:cNvPr id="7" name="Picture 3"/>
          <p:cNvPicPr>
            <a:picLocks noChangeAspect="1" noChangeArrowheads="1"/>
          </p:cNvPicPr>
          <p:nvPr userDrawn="1"/>
        </p:nvPicPr>
        <p:blipFill>
          <a:blip r:embed="rId3"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8065" name="Picture 1"/>
          <p:cNvPicPr>
            <a:picLocks noChangeAspect="1" noChangeArrowheads="1"/>
          </p:cNvPicPr>
          <p:nvPr userDrawn="1"/>
        </p:nvPicPr>
        <p:blipFill>
          <a:blip r:embed="rId4" cstate="print"/>
          <a:srcRect/>
          <a:stretch>
            <a:fillRect/>
          </a:stretch>
        </p:blipFill>
        <p:spPr bwMode="auto">
          <a:xfrm>
            <a:off x="200297" y="5748475"/>
            <a:ext cx="1740423" cy="89045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II">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1025" y="512417"/>
            <a:ext cx="6732394" cy="1683098"/>
          </a:xfrm>
          <a:prstGeom prst="rect">
            <a:avLst/>
          </a:prstGeom>
        </p:spPr>
      </p:pic>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4539" y="5843451"/>
            <a:ext cx="1665030" cy="7043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itre Warocqué">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98701" y="506413"/>
            <a:ext cx="6699248" cy="1674812"/>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4766" y="5628186"/>
            <a:ext cx="1386942" cy="92506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ISL">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301875" y="515938"/>
            <a:ext cx="6692900" cy="167322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750" y="5991497"/>
            <a:ext cx="1612940" cy="477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roit">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285750" y="185738"/>
            <a:ext cx="1704975" cy="584200"/>
          </a:xfrm>
          <a:prstGeom prst="rect">
            <a:avLst/>
          </a:prstGeom>
          <a:noFill/>
          <a:ln w="9525">
            <a:noFill/>
            <a:miter lim="800000"/>
            <a:headEnd/>
            <a:tailEnd/>
          </a:ln>
        </p:spPr>
      </p:pic>
      <p:pic>
        <p:nvPicPr>
          <p:cNvPr id="8"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284412" y="519113"/>
            <a:ext cx="6718300" cy="1679575"/>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750" y="5721531"/>
            <a:ext cx="1446794" cy="81512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H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2598" y="508240"/>
            <a:ext cx="6731452" cy="1682863"/>
          </a:xfrm>
          <a:prstGeom prst="rect">
            <a:avLst/>
          </a:prstGeom>
        </p:spPr>
      </p:pic>
      <p:pic>
        <p:nvPicPr>
          <p:cNvPr id="6" name="Picture 3"/>
          <p:cNvPicPr>
            <a:picLocks noChangeAspect="1" noChangeArrowheads="1"/>
          </p:cNvPicPr>
          <p:nvPr userDrawn="1"/>
        </p:nvPicPr>
        <p:blipFill>
          <a:blip r:embed="rId3" cstate="print"/>
          <a:srcRect/>
          <a:stretch>
            <a:fillRect/>
          </a:stretch>
        </p:blipFill>
        <p:spPr bwMode="auto">
          <a:xfrm>
            <a:off x="285750" y="185738"/>
            <a:ext cx="1704975" cy="584200"/>
          </a:xfrm>
          <a:prstGeom prst="rect">
            <a:avLst/>
          </a:prstGeom>
          <a:noFill/>
          <a:ln w="9525">
            <a:noFill/>
            <a:miter lim="800000"/>
            <a:headEnd/>
            <a:tailEnd/>
          </a:ln>
        </p:spPr>
      </p:pic>
      <p:sp>
        <p:nvSpPr>
          <p:cNvPr id="3" name="Sous-titre 2"/>
          <p:cNvSpPr>
            <a:spLocks noGrp="1"/>
          </p:cNvSpPr>
          <p:nvPr>
            <p:ph type="subTitle" idx="1"/>
          </p:nvPr>
        </p:nvSpPr>
        <p:spPr>
          <a:xfrm>
            <a:off x="2181225" y="3686176"/>
            <a:ext cx="6800850" cy="542924"/>
          </a:xfrm>
        </p:spPr>
        <p:txBody>
          <a:bodyPr>
            <a:noAutofit/>
          </a:bodyPr>
          <a:lstStyle>
            <a:lvl1pPr marL="342900" indent="-342900" algn="l">
              <a:buNone/>
              <a:defRPr kumimoji="0" lang="fr-BE" sz="40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Cliquez pour modifier le style des sous-titres du masque</a:t>
            </a:r>
            <a:endParaRPr lang="fr-BE" dirty="0"/>
          </a:p>
        </p:txBody>
      </p:sp>
      <p:sp>
        <p:nvSpPr>
          <p:cNvPr id="15" name="Titre 14"/>
          <p:cNvSpPr>
            <a:spLocks noGrp="1"/>
          </p:cNvSpPr>
          <p:nvPr>
            <p:ph type="title"/>
          </p:nvPr>
        </p:nvSpPr>
        <p:spPr>
          <a:xfrm>
            <a:off x="2181225" y="2370138"/>
            <a:ext cx="6829425" cy="1306512"/>
          </a:xfrm>
        </p:spPr>
        <p:txBody>
          <a:bodyPr>
            <a:noAutofit/>
          </a:bodyPr>
          <a:lstStyle>
            <a:lvl1pPr>
              <a:defRPr kumimoji="0" lang="fr-BE" sz="5400" b="1" i="0" u="none" strike="noStrike" kern="1200" cap="none" spc="0" normalizeH="0" baseline="0" noProof="0" dirty="0" smtClean="0">
                <a:ln>
                  <a:noFill/>
                </a:ln>
                <a:solidFill>
                  <a:schemeClr val="accent2"/>
                </a:solidFill>
                <a:effectLst/>
                <a:uLnTx/>
                <a:uFillTx/>
                <a:latin typeface="Calibri" pitchFamily="34" charset="0"/>
                <a:ea typeface="Calibri" pitchFamily="34" charset="0"/>
                <a:cs typeface="Times New Roman" pitchFamily="18" charset="0"/>
              </a:defRPr>
            </a:lvl1pPr>
          </a:lstStyle>
          <a:p>
            <a:pPr lvl="0"/>
            <a:r>
              <a:rPr lang="fr-FR" dirty="0"/>
              <a:t>Cliquez pour modifier le style du titre</a:t>
            </a:r>
            <a:endParaRPr lang="fr-BE" dirty="0"/>
          </a:p>
        </p:txBody>
      </p:sp>
      <p:sp>
        <p:nvSpPr>
          <p:cNvPr id="16" name="Espace réservé du texte 15"/>
          <p:cNvSpPr>
            <a:spLocks noGrp="1"/>
          </p:cNvSpPr>
          <p:nvPr>
            <p:ph type="body" sz="quarter" idx="10"/>
          </p:nvPr>
        </p:nvSpPr>
        <p:spPr>
          <a:xfrm>
            <a:off x="2181225" y="4905375"/>
            <a:ext cx="6781800" cy="457200"/>
          </a:xfrm>
        </p:spPr>
        <p:txBody>
          <a:bodyPr/>
          <a:lstStyle>
            <a:lvl1pPr>
              <a:buNone/>
              <a:defRPr sz="2000"/>
            </a:lvl1pPr>
          </a:lstStyle>
          <a:p>
            <a:pPr lvl="0"/>
            <a:r>
              <a:rPr lang="fr-FR"/>
              <a:t>Cliquez pour modifier les styles du texte du masque</a:t>
            </a:r>
          </a:p>
        </p:txBody>
      </p:sp>
      <p:sp>
        <p:nvSpPr>
          <p:cNvPr id="18" name="Espace réservé du texte 17"/>
          <p:cNvSpPr>
            <a:spLocks noGrp="1"/>
          </p:cNvSpPr>
          <p:nvPr>
            <p:ph type="body" sz="quarter" idx="11"/>
          </p:nvPr>
        </p:nvSpPr>
        <p:spPr>
          <a:xfrm>
            <a:off x="2181225" y="4495800"/>
            <a:ext cx="6791325" cy="409575"/>
          </a:xfrm>
        </p:spPr>
        <p:txBody>
          <a:bodyPr>
            <a:noAutofit/>
          </a:bodyPr>
          <a:lstStyle>
            <a:lvl1pPr>
              <a:buNone/>
              <a:defRPr sz="2800"/>
            </a:lvl1pPr>
          </a:lstStyle>
          <a:p>
            <a:pPr lvl="0"/>
            <a:r>
              <a:rPr lang="fr-FR"/>
              <a:t>Cliquez pour modifier les styles du texte du masque</a:t>
            </a:r>
          </a:p>
        </p:txBody>
      </p:sp>
      <p:pic>
        <p:nvPicPr>
          <p:cNvPr id="82947" name="Picture 3"/>
          <p:cNvPicPr>
            <a:picLocks noChangeAspect="1" noChangeArrowheads="1"/>
          </p:cNvPicPr>
          <p:nvPr userDrawn="1"/>
        </p:nvPicPr>
        <p:blipFill>
          <a:blip r:embed="rId4" cstate="print"/>
          <a:srcRect/>
          <a:stretch>
            <a:fillRect/>
          </a:stretch>
        </p:blipFill>
        <p:spPr bwMode="auto">
          <a:xfrm>
            <a:off x="191589" y="5773535"/>
            <a:ext cx="1803667" cy="853688"/>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pic>
        <p:nvPicPr>
          <p:cNvPr id="1028" name="Picture 2"/>
          <p:cNvPicPr>
            <a:picLocks noChangeAspect="1" noChangeArrowheads="1"/>
          </p:cNvPicPr>
          <p:nvPr userDrawn="1"/>
        </p:nvPicPr>
        <p:blipFill>
          <a:blip r:embed="rId23" cstate="print"/>
          <a:srcRect l="269" t="20290" r="13968" b="25948"/>
          <a:stretch>
            <a:fillRect/>
          </a:stretch>
        </p:blipFill>
        <p:spPr bwMode="auto">
          <a:xfrm>
            <a:off x="0" y="0"/>
            <a:ext cx="9144000" cy="77788"/>
          </a:xfrm>
          <a:prstGeom prst="rect">
            <a:avLst/>
          </a:prstGeom>
          <a:noFill/>
          <a:ln w="9525">
            <a:noFill/>
            <a:miter lim="800000"/>
            <a:headEnd/>
            <a:tailEnd/>
          </a:ln>
        </p:spPr>
      </p:pic>
      <p:pic>
        <p:nvPicPr>
          <p:cNvPr id="1029" name="Picture 2"/>
          <p:cNvPicPr>
            <a:picLocks noChangeAspect="1" noChangeArrowheads="1"/>
          </p:cNvPicPr>
          <p:nvPr userDrawn="1"/>
        </p:nvPicPr>
        <p:blipFill>
          <a:blip r:embed="rId23" cstate="print"/>
          <a:srcRect l="269" t="20290" r="13968" b="25948"/>
          <a:stretch>
            <a:fillRect/>
          </a:stretch>
        </p:blipFill>
        <p:spPr bwMode="auto">
          <a:xfrm>
            <a:off x="0" y="6780213"/>
            <a:ext cx="9144000" cy="77787"/>
          </a:xfrm>
          <a:prstGeom prst="rect">
            <a:avLst/>
          </a:prstGeom>
          <a:noFill/>
          <a:ln w="9525">
            <a:noFill/>
            <a:miter lim="800000"/>
            <a:headEnd/>
            <a:tailEnd/>
          </a:ln>
        </p:spPr>
      </p:pic>
      <p:sp>
        <p:nvSpPr>
          <p:cNvPr id="6" name="Espace réservé du pied de page 5"/>
          <p:cNvSpPr>
            <a:spLocks noGrp="1"/>
          </p:cNvSpPr>
          <p:nvPr>
            <p:ph type="ftr" sz="quarter" idx="3"/>
          </p:nvPr>
        </p:nvSpPr>
        <p:spPr>
          <a:xfrm>
            <a:off x="2228850" y="6581775"/>
            <a:ext cx="6400800" cy="2762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solidFill>
                <a:latin typeface="+mn-lt"/>
                <a:cs typeface="+mn-cs"/>
              </a:defRPr>
            </a:lvl1pPr>
          </a:lstStyle>
          <a:p>
            <a:pPr>
              <a:defRPr/>
            </a:pPr>
            <a:r>
              <a:rPr lang="fr-BE"/>
              <a:t>Prof. Untel     |     Service Untel     (voir pied de page dans le menu Powerpoint)</a:t>
            </a:r>
            <a:endParaRPr lang="fr-BE" dirty="0"/>
          </a:p>
        </p:txBody>
      </p:sp>
      <p:sp>
        <p:nvSpPr>
          <p:cNvPr id="7" name="Espace réservé du numéro de diapositive 6"/>
          <p:cNvSpPr>
            <a:spLocks noGrp="1"/>
          </p:cNvSpPr>
          <p:nvPr>
            <p:ph type="sldNum" sz="quarter" idx="4"/>
          </p:nvPr>
        </p:nvSpPr>
        <p:spPr>
          <a:xfrm>
            <a:off x="8629650" y="6580188"/>
            <a:ext cx="514350" cy="277812"/>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solidFill>
                <a:latin typeface="+mn-lt"/>
                <a:cs typeface="+mn-cs"/>
              </a:defRPr>
            </a:lvl1pPr>
          </a:lstStyle>
          <a:p>
            <a:pPr>
              <a:defRPr/>
            </a:pPr>
            <a:fld id="{B2788E00-F875-4D77-9ED4-63F826220AA2}" type="slidenum">
              <a:rPr lang="fr-BE"/>
              <a:pPr>
                <a:defRPr/>
              </a:pPr>
              <a:t>‹nr.›</a:t>
            </a:fld>
            <a:endParaRPr lang="fr-BE"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10"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hdr="0" dt="0"/>
  <p:txStyles>
    <p:titleStyle>
      <a:lvl1pPr algn="ctr" rtl="0" fontAlgn="base">
        <a:spcBef>
          <a:spcPct val="0"/>
        </a:spcBef>
        <a:spcAft>
          <a:spcPct val="0"/>
        </a:spcAft>
        <a:defRPr lang="fr-BE" sz="4400" b="1" kern="1200" dirty="0">
          <a:solidFill>
            <a:schemeClr val="accent2"/>
          </a:solidFill>
          <a:latin typeface="Calibri" pitchFamily="34" charset="0"/>
          <a:ea typeface="+mj-ea"/>
          <a:cs typeface="Arial" pitchFamily="34" charset="0"/>
        </a:defRPr>
      </a:lvl1pPr>
      <a:lvl2pPr algn="ctr" rtl="0" fontAlgn="base">
        <a:spcBef>
          <a:spcPct val="0"/>
        </a:spcBef>
        <a:spcAft>
          <a:spcPct val="0"/>
        </a:spcAft>
        <a:defRPr sz="4400" b="1">
          <a:solidFill>
            <a:srgbClr val="C44C4C"/>
          </a:solidFill>
          <a:latin typeface="Calibri" pitchFamily="34" charset="0"/>
          <a:cs typeface="Arial" charset="0"/>
        </a:defRPr>
      </a:lvl2pPr>
      <a:lvl3pPr algn="ctr" rtl="0" fontAlgn="base">
        <a:spcBef>
          <a:spcPct val="0"/>
        </a:spcBef>
        <a:spcAft>
          <a:spcPct val="0"/>
        </a:spcAft>
        <a:defRPr sz="4400" b="1">
          <a:solidFill>
            <a:srgbClr val="C44C4C"/>
          </a:solidFill>
          <a:latin typeface="Calibri" pitchFamily="34" charset="0"/>
          <a:cs typeface="Arial" charset="0"/>
        </a:defRPr>
      </a:lvl3pPr>
      <a:lvl4pPr algn="ctr" rtl="0" fontAlgn="base">
        <a:spcBef>
          <a:spcPct val="0"/>
        </a:spcBef>
        <a:spcAft>
          <a:spcPct val="0"/>
        </a:spcAft>
        <a:defRPr sz="4400" b="1">
          <a:solidFill>
            <a:srgbClr val="C44C4C"/>
          </a:solidFill>
          <a:latin typeface="Calibri" pitchFamily="34" charset="0"/>
          <a:cs typeface="Arial" charset="0"/>
        </a:defRPr>
      </a:lvl4pPr>
      <a:lvl5pPr algn="ctr" rtl="0" fontAlgn="base">
        <a:spcBef>
          <a:spcPct val="0"/>
        </a:spcBef>
        <a:spcAft>
          <a:spcPct val="0"/>
        </a:spcAft>
        <a:defRPr sz="4400" b="1">
          <a:solidFill>
            <a:srgbClr val="C44C4C"/>
          </a:solidFill>
          <a:latin typeface="Calibri" pitchFamily="34" charset="0"/>
          <a:cs typeface="Arial" charset="0"/>
        </a:defRPr>
      </a:lvl5pPr>
      <a:lvl6pPr marL="457200" algn="ctr" rtl="0" fontAlgn="base">
        <a:spcBef>
          <a:spcPct val="0"/>
        </a:spcBef>
        <a:spcAft>
          <a:spcPct val="0"/>
        </a:spcAft>
        <a:defRPr sz="4400" b="1">
          <a:solidFill>
            <a:srgbClr val="C44C4C"/>
          </a:solidFill>
          <a:latin typeface="Calibri" pitchFamily="34" charset="0"/>
          <a:cs typeface="Arial" charset="0"/>
        </a:defRPr>
      </a:lvl6pPr>
      <a:lvl7pPr marL="914400" algn="ctr" rtl="0" fontAlgn="base">
        <a:spcBef>
          <a:spcPct val="0"/>
        </a:spcBef>
        <a:spcAft>
          <a:spcPct val="0"/>
        </a:spcAft>
        <a:defRPr sz="4400" b="1">
          <a:solidFill>
            <a:srgbClr val="C44C4C"/>
          </a:solidFill>
          <a:latin typeface="Calibri" pitchFamily="34" charset="0"/>
          <a:cs typeface="Arial" charset="0"/>
        </a:defRPr>
      </a:lvl7pPr>
      <a:lvl8pPr marL="1371600" algn="ctr" rtl="0" fontAlgn="base">
        <a:spcBef>
          <a:spcPct val="0"/>
        </a:spcBef>
        <a:spcAft>
          <a:spcPct val="0"/>
        </a:spcAft>
        <a:defRPr sz="4400" b="1">
          <a:solidFill>
            <a:srgbClr val="C44C4C"/>
          </a:solidFill>
          <a:latin typeface="Calibri" pitchFamily="34" charset="0"/>
          <a:cs typeface="Arial" charset="0"/>
        </a:defRPr>
      </a:lvl8pPr>
      <a:lvl9pPr marL="1828800" algn="ctr" rtl="0" fontAlgn="base">
        <a:spcBef>
          <a:spcPct val="0"/>
        </a:spcBef>
        <a:spcAft>
          <a:spcPct val="0"/>
        </a:spcAft>
        <a:defRPr sz="4400" b="1">
          <a:solidFill>
            <a:srgbClr val="C44C4C"/>
          </a:solidFill>
          <a:latin typeface="Calibri" pitchFamily="34" charset="0"/>
          <a:cs typeface="Arial" charset="0"/>
        </a:defRPr>
      </a:lvl9pPr>
    </p:titleStyle>
    <p:bodyStyle>
      <a:lvl1pPr marL="0" indent="0" algn="l" rtl="0" fontAlgn="base">
        <a:spcBef>
          <a:spcPct val="20000"/>
        </a:spcBef>
        <a:spcAft>
          <a:spcPct val="0"/>
        </a:spcAft>
        <a:buFont typeface="Arial" charset="0"/>
        <a:buNone/>
        <a:defRPr lang="fr-FR" sz="3200" kern="1200" dirty="0">
          <a:solidFill>
            <a:srgbClr val="808080"/>
          </a:solidFill>
          <a:latin typeface="Calibri" pitchFamily="34" charset="0"/>
          <a:ea typeface="+mn-ea"/>
          <a:cs typeface="Times New Roman" pitchFamily="18" charset="0"/>
        </a:defRPr>
      </a:lvl1pPr>
      <a:lvl2pPr marL="742950" indent="-285750" algn="l" rtl="0" fontAlgn="base">
        <a:spcBef>
          <a:spcPct val="20000"/>
        </a:spcBef>
        <a:spcAft>
          <a:spcPct val="0"/>
        </a:spcAft>
        <a:buFont typeface="Arial" charset="0"/>
        <a:buChar char="–"/>
        <a:defRPr lang="fr-FR" sz="2400" kern="1200" dirty="0">
          <a:solidFill>
            <a:schemeClr val="tx1"/>
          </a:solidFill>
          <a:latin typeface="Calibri" pitchFamily="34" charset="0"/>
          <a:ea typeface="+mn-ea"/>
          <a:cs typeface="Arial" pitchFamily="34" charset="0"/>
        </a:defRPr>
      </a:lvl2pPr>
      <a:lvl3pPr marL="1143000" indent="-228600" algn="l" rtl="0" fontAlgn="base">
        <a:spcBef>
          <a:spcPct val="20000"/>
        </a:spcBef>
        <a:spcAft>
          <a:spcPct val="0"/>
        </a:spcAft>
        <a:buFont typeface="Arial" charset="0"/>
        <a:buChar char="•"/>
        <a:defRPr lang="fr-FR" sz="2000" kern="1200" dirty="0">
          <a:solidFill>
            <a:schemeClr val="tx1"/>
          </a:solidFill>
          <a:latin typeface="Calibri" pitchFamily="34" charset="0"/>
          <a:ea typeface="+mn-ea"/>
          <a:cs typeface="Arial" pitchFamily="34" charset="0"/>
        </a:defRPr>
      </a:lvl3pPr>
      <a:lvl4pPr marL="1600200" indent="-228600" algn="l" rtl="0" fontAlgn="base">
        <a:spcBef>
          <a:spcPct val="20000"/>
        </a:spcBef>
        <a:spcAft>
          <a:spcPct val="0"/>
        </a:spcAft>
        <a:buFont typeface="Arial" charset="0"/>
        <a:buChar char="–"/>
        <a:defRPr lang="fr-BE" sz="2000" kern="1200" dirty="0">
          <a:solidFill>
            <a:schemeClr val="tx1"/>
          </a:solidFill>
          <a:latin typeface="+mn-lt"/>
          <a:ea typeface="+mn-ea"/>
          <a:cs typeface="Arial" charset="0"/>
        </a:defRPr>
      </a:lvl4pPr>
      <a:lvl5pPr marL="2057400" indent="-228600" algn="l" rtl="0" fontAlgn="base">
        <a:spcBef>
          <a:spcPct val="20000"/>
        </a:spcBef>
        <a:spcAft>
          <a:spcPct val="0"/>
        </a:spcAft>
        <a:buFont typeface="Arial" charset="0"/>
        <a:buChar char="»"/>
        <a:defRPr lang="fr-BE" kern="1200" dirty="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2"/>
          <p:cNvSpPr>
            <a:spLocks noGrp="1"/>
          </p:cNvSpPr>
          <p:nvPr>
            <p:ph type="title"/>
          </p:nvPr>
        </p:nvSpPr>
        <p:spPr>
          <a:xfrm>
            <a:off x="647701" y="3027363"/>
            <a:ext cx="8305800" cy="1306512"/>
          </a:xfrm>
        </p:spPr>
        <p:txBody>
          <a:bodyPr/>
          <a:lstStyle/>
          <a:p>
            <a:pPr algn="l"/>
            <a:r>
              <a:rPr lang="fr-FR" noProof="0" dirty="0">
                <a:latin typeface="Alasassy Caps" pitchFamily="2" charset="0"/>
              </a:rPr>
              <a:t>Doit-on couler le drakkar?</a:t>
            </a:r>
          </a:p>
        </p:txBody>
      </p:sp>
      <p:sp>
        <p:nvSpPr>
          <p:cNvPr id="26628" name="Espace réservé du texte 3"/>
          <p:cNvSpPr>
            <a:spLocks noGrp="1"/>
          </p:cNvSpPr>
          <p:nvPr>
            <p:ph type="body" sz="quarter" idx="10"/>
          </p:nvPr>
        </p:nvSpPr>
        <p:spPr bwMode="auto">
          <a:xfrm>
            <a:off x="2352675" y="6134100"/>
            <a:ext cx="6781800" cy="457200"/>
          </a:xfrm>
        </p:spPr>
        <p:txBody>
          <a:bodyPr wrap="square" numCol="1" anchor="t" anchorCtr="0" compatLnSpc="1">
            <a:prstTxWarp prst="textNoShape">
              <a:avLst/>
            </a:prstTxWarp>
          </a:bodyPr>
          <a:lstStyle/>
          <a:p>
            <a:r>
              <a:rPr lang="fr-FR" noProof="0" dirty="0"/>
              <a:t>julien.degueldre@umons.ac.be</a:t>
            </a:r>
          </a:p>
        </p:txBody>
      </p:sp>
      <p:sp>
        <p:nvSpPr>
          <p:cNvPr id="26629" name="Espace réservé du texte 4"/>
          <p:cNvSpPr>
            <a:spLocks noGrp="1"/>
          </p:cNvSpPr>
          <p:nvPr>
            <p:ph type="body" sz="quarter" idx="11"/>
          </p:nvPr>
        </p:nvSpPr>
        <p:spPr bwMode="auto">
          <a:xfrm>
            <a:off x="2352675" y="5724525"/>
            <a:ext cx="6791325" cy="409575"/>
          </a:xfrm>
        </p:spPr>
        <p:txBody>
          <a:bodyPr wrap="square" numCol="1" anchor="t" anchorCtr="0" compatLnSpc="1">
            <a:prstTxWarp prst="textNoShape">
              <a:avLst/>
            </a:prstTxWarp>
          </a:bodyPr>
          <a:lstStyle/>
          <a:p>
            <a:r>
              <a:rPr lang="fr-FR" noProof="0" dirty="0"/>
              <a:t>Julien Degueldre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A7C06-8523-F931-5B11-421A8A12646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221331E-BFF5-9FEA-4223-FEB1EE61D25B}"/>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da-DK" sz="3700" dirty="0" err="1">
                <a:latin typeface="Alasassy Caps" pitchFamily="2" charset="0"/>
              </a:rPr>
              <a:t>Comment</a:t>
            </a:r>
            <a:r>
              <a:rPr lang="da-DK" sz="3700" dirty="0">
                <a:latin typeface="Alasassy Caps" pitchFamily="2" charset="0"/>
              </a:rPr>
              <a:t> les vikings </a:t>
            </a:r>
            <a:r>
              <a:rPr lang="da-DK" sz="3700" dirty="0" err="1">
                <a:latin typeface="Alasassy Caps" pitchFamily="2" charset="0"/>
              </a:rPr>
              <a:t>parlaient</a:t>
            </a:r>
            <a:r>
              <a:rPr lang="da-DK" sz="3700" dirty="0">
                <a:latin typeface="Alasassy Caps" pitchFamily="2" charset="0"/>
              </a:rPr>
              <a:t>-ils eux-</a:t>
            </a:r>
            <a:r>
              <a:rPr lang="da-DK" sz="3700" dirty="0" err="1">
                <a:latin typeface="Alasassy Caps" pitchFamily="2" charset="0"/>
              </a:rPr>
              <a:t>mêmes</a:t>
            </a:r>
            <a:r>
              <a:rPr lang="da-DK" sz="3700" dirty="0">
                <a:latin typeface="Alasassy Caps" pitchFamily="2" charset="0"/>
              </a:rPr>
              <a:t> de </a:t>
            </a:r>
            <a:r>
              <a:rPr lang="da-DK" sz="3700" dirty="0" err="1">
                <a:latin typeface="Alasassy Caps" pitchFamily="2" charset="0"/>
              </a:rPr>
              <a:t>leurs</a:t>
            </a:r>
            <a:r>
              <a:rPr lang="da-DK" sz="3700" dirty="0">
                <a:latin typeface="Alasassy Caps" pitchFamily="2" charset="0"/>
              </a:rPr>
              <a:t> </a:t>
            </a:r>
            <a:r>
              <a:rPr lang="da-DK" sz="3700" dirty="0" err="1">
                <a:latin typeface="Alasassy Caps" pitchFamily="2" charset="0"/>
              </a:rPr>
              <a:t>bateaux</a:t>
            </a:r>
            <a:endParaRPr lang="da-DK" sz="3700" dirty="0">
              <a:latin typeface="Alasassy Caps" pitchFamily="2" charset="0"/>
            </a:endParaRPr>
          </a:p>
        </p:txBody>
      </p:sp>
      <p:pic>
        <p:nvPicPr>
          <p:cNvPr id="7" name="Billede 6" descr="Et billede, der indeholder udendørs, båd, skib, vand&#10;&#10;Indhold genereret af kunstig intelligens kan være forkert.">
            <a:extLst>
              <a:ext uri="{FF2B5EF4-FFF2-40B4-BE49-F238E27FC236}">
                <a16:creationId xmlns:a16="http://schemas.microsoft.com/office/drawing/2014/main" id="{C81AF8BA-5513-E3BA-6BD1-62E0296EC2E8}"/>
              </a:ext>
            </a:extLst>
          </p:cNvPr>
          <p:cNvPicPr>
            <a:picLocks noChangeAspect="1"/>
          </p:cNvPicPr>
          <p:nvPr/>
        </p:nvPicPr>
        <p:blipFill>
          <a:blip r:embed="rId2">
            <a:extLst>
              <a:ext uri="{28A0092B-C50C-407E-A947-70E740481C1C}">
                <a14:useLocalDpi xmlns:a14="http://schemas.microsoft.com/office/drawing/2010/main" val="0"/>
              </a:ext>
            </a:extLst>
          </a:blip>
          <a:srcRect l="33198" r="19767" b="-2"/>
          <a:stretch/>
        </p:blipFill>
        <p:spPr>
          <a:xfrm>
            <a:off x="455611" y="1694815"/>
            <a:ext cx="2248480" cy="2199005"/>
          </a:xfrm>
          <a:prstGeom prst="rect">
            <a:avLst/>
          </a:prstGeom>
          <a:noFill/>
        </p:spPr>
      </p:pic>
      <p:sp>
        <p:nvSpPr>
          <p:cNvPr id="2" name="Pladsholder til indhold 1">
            <a:extLst>
              <a:ext uri="{FF2B5EF4-FFF2-40B4-BE49-F238E27FC236}">
                <a16:creationId xmlns:a16="http://schemas.microsoft.com/office/drawing/2014/main" id="{87940857-2A6B-B71A-640F-F325914A450C}"/>
              </a:ext>
            </a:extLst>
          </p:cNvPr>
          <p:cNvSpPr>
            <a:spLocks noGrp="1"/>
          </p:cNvSpPr>
          <p:nvPr>
            <p:ph sz="quarter" idx="4"/>
          </p:nvPr>
        </p:nvSpPr>
        <p:spPr>
          <a:xfrm>
            <a:off x="2895600" y="1534795"/>
            <a:ext cx="5617529" cy="3951288"/>
          </a:xfrm>
        </p:spPr>
        <p:txBody>
          <a:bodyPr>
            <a:normAutofit fontScale="92500" lnSpcReduction="20000"/>
          </a:bodyPr>
          <a:lstStyle/>
          <a:p>
            <a:r>
              <a:rPr lang="fr-FR" sz="2200" noProof="0" dirty="0">
                <a:solidFill>
                  <a:srgbClr val="C00000"/>
                </a:solidFill>
                <a:latin typeface="Century Gothic" panose="020B0502020202020204" pitchFamily="34" charset="0"/>
              </a:rPr>
              <a:t>Le dialecte normand: une autre piste </a:t>
            </a:r>
            <a:r>
              <a:rPr lang="fr-FR" sz="1700" noProof="0" dirty="0">
                <a:solidFill>
                  <a:srgbClr val="C00000"/>
                </a:solidFill>
                <a:latin typeface="Century Gothic" panose="020B0502020202020204" pitchFamily="34" charset="0"/>
              </a:rPr>
              <a:t>(Renaud, 2019)</a:t>
            </a:r>
          </a:p>
          <a:p>
            <a:endParaRPr lang="fr-FR" sz="2200" dirty="0">
              <a:solidFill>
                <a:schemeClr val="tx1"/>
              </a:solidFill>
              <a:latin typeface="Century Gothic" panose="020B0502020202020204" pitchFamily="34" charset="0"/>
            </a:endParaRPr>
          </a:p>
          <a:p>
            <a:pPr marL="342900" indent="-342900">
              <a:buFontTx/>
              <a:buChar char="-"/>
            </a:pPr>
            <a:r>
              <a:rPr lang="fr-FR" sz="2200" dirty="0">
                <a:solidFill>
                  <a:schemeClr val="tx1"/>
                </a:solidFill>
                <a:latin typeface="Century Gothic" panose="020B0502020202020204" pitchFamily="34" charset="0"/>
              </a:rPr>
              <a:t>Snekkja =&gt; </a:t>
            </a:r>
            <a:r>
              <a:rPr lang="fr-FR" sz="2200" dirty="0" err="1">
                <a:solidFill>
                  <a:srgbClr val="C00000"/>
                </a:solidFill>
                <a:latin typeface="Century Gothic" panose="020B0502020202020204" pitchFamily="34" charset="0"/>
              </a:rPr>
              <a:t>esnèque</a:t>
            </a:r>
            <a:endParaRPr lang="fr-FR" sz="2200" dirty="0">
              <a:solidFill>
                <a:srgbClr val="C00000"/>
              </a:solidFill>
              <a:latin typeface="Century Gothic" panose="020B0502020202020204" pitchFamily="34" charset="0"/>
            </a:endParaRPr>
          </a:p>
          <a:p>
            <a:pPr marL="342900" indent="-342900">
              <a:buFontTx/>
              <a:buChar char="-"/>
            </a:pPr>
            <a:r>
              <a:rPr lang="fr-FR" sz="2200" dirty="0" err="1">
                <a:solidFill>
                  <a:schemeClr val="tx1"/>
                </a:solidFill>
                <a:latin typeface="Century Gothic" panose="020B0502020202020204" pitchFamily="34" charset="0"/>
              </a:rPr>
              <a:t>Skeið</a:t>
            </a:r>
            <a:r>
              <a:rPr lang="fr-FR" sz="2200" dirty="0">
                <a:solidFill>
                  <a:schemeClr val="tx1"/>
                </a:solidFill>
                <a:latin typeface="Century Gothic" panose="020B0502020202020204" pitchFamily="34" charset="0"/>
              </a:rPr>
              <a:t> =&gt; </a:t>
            </a:r>
            <a:r>
              <a:rPr lang="fr-FR" sz="2200" dirty="0" err="1">
                <a:solidFill>
                  <a:srgbClr val="C00000"/>
                </a:solidFill>
                <a:latin typeface="Century Gothic" panose="020B0502020202020204" pitchFamily="34" charset="0"/>
              </a:rPr>
              <a:t>eschei</a:t>
            </a:r>
            <a:endParaRPr lang="fr-FR" sz="2200" dirty="0">
              <a:solidFill>
                <a:srgbClr val="C00000"/>
              </a:solidFill>
              <a:latin typeface="Century Gothic" panose="020B0502020202020204" pitchFamily="34" charset="0"/>
            </a:endParaRPr>
          </a:p>
          <a:p>
            <a:pPr marL="342900" indent="-342900">
              <a:buFontTx/>
              <a:buChar char="-"/>
            </a:pPr>
            <a:r>
              <a:rPr lang="fr-FR" sz="2200" dirty="0" err="1">
                <a:solidFill>
                  <a:schemeClr val="tx1"/>
                </a:solidFill>
                <a:latin typeface="Century Gothic" panose="020B0502020202020204" pitchFamily="34" charset="0"/>
              </a:rPr>
              <a:t>Knörr</a:t>
            </a:r>
            <a:r>
              <a:rPr lang="fr-FR" sz="2200" dirty="0">
                <a:solidFill>
                  <a:schemeClr val="tx1"/>
                </a:solidFill>
                <a:latin typeface="Century Gothic" panose="020B0502020202020204" pitchFamily="34" charset="0"/>
              </a:rPr>
              <a:t> =&gt; </a:t>
            </a:r>
            <a:r>
              <a:rPr lang="fr-FR" sz="2200" dirty="0" err="1">
                <a:solidFill>
                  <a:srgbClr val="C00000"/>
                </a:solidFill>
                <a:latin typeface="Century Gothic" panose="020B0502020202020204" pitchFamily="34" charset="0"/>
              </a:rPr>
              <a:t>kenar</a:t>
            </a:r>
            <a:endParaRPr lang="fr-FR" sz="2200" dirty="0">
              <a:solidFill>
                <a:srgbClr val="C00000"/>
              </a:solidFill>
              <a:latin typeface="Century Gothic" panose="020B0502020202020204" pitchFamily="34" charset="0"/>
            </a:endParaRPr>
          </a:p>
          <a:p>
            <a:pPr marL="342900" indent="-342900">
              <a:buFontTx/>
              <a:buChar char="-"/>
            </a:pPr>
            <a:endParaRPr lang="fr-FR" sz="2200" dirty="0">
              <a:solidFill>
                <a:schemeClr val="tx1"/>
              </a:solidFill>
              <a:latin typeface="Century Gothic" panose="020B0502020202020204" pitchFamily="34" charset="0"/>
            </a:endParaRPr>
          </a:p>
          <a:p>
            <a:r>
              <a:rPr lang="fr-FR" sz="2200" dirty="0">
                <a:solidFill>
                  <a:schemeClr val="tx1"/>
                </a:solidFill>
                <a:latin typeface="Century Gothic" panose="020B0502020202020204" pitchFamily="34" charset="0"/>
              </a:rPr>
              <a:t>À l’instar du mot longère =&gt; </a:t>
            </a:r>
            <a:r>
              <a:rPr lang="fr-FR" sz="2200" i="1" dirty="0">
                <a:solidFill>
                  <a:srgbClr val="C00000"/>
                </a:solidFill>
                <a:latin typeface="Century Gothic" panose="020B0502020202020204" pitchFamily="34" charset="0"/>
              </a:rPr>
              <a:t>langhus</a:t>
            </a:r>
            <a:r>
              <a:rPr lang="fr-FR" sz="2200" dirty="0">
                <a:solidFill>
                  <a:schemeClr val="tx1"/>
                </a:solidFill>
                <a:latin typeface="Century Gothic" panose="020B0502020202020204" pitchFamily="34" charset="0"/>
              </a:rPr>
              <a:t>, la halle viking.</a:t>
            </a:r>
          </a:p>
          <a:p>
            <a:pPr marL="342900" indent="-342900">
              <a:buFont typeface="Arial" panose="020B0604020202020204" pitchFamily="34" charset="0"/>
              <a:buChar char="•"/>
            </a:pPr>
            <a:r>
              <a:rPr lang="fr-FR" sz="2200" dirty="0">
                <a:solidFill>
                  <a:schemeClr val="tx1"/>
                </a:solidFill>
                <a:latin typeface="Century Gothic" panose="020B0502020202020204" pitchFamily="34" charset="0"/>
              </a:rPr>
              <a:t>Mots déjà adaptés morphologiquement au français et plus facilement mémorisable.</a:t>
            </a:r>
          </a:p>
          <a:p>
            <a:pPr marL="1085850" lvl="1" indent="-342900">
              <a:buFont typeface="Arial" panose="020B0604020202020204" pitchFamily="34" charset="0"/>
              <a:buChar char="•"/>
            </a:pPr>
            <a:r>
              <a:rPr lang="fr-FR" sz="1800" dirty="0">
                <a:solidFill>
                  <a:schemeClr val="tx1"/>
                </a:solidFill>
                <a:latin typeface="Century Gothic" panose="020B0502020202020204" pitchFamily="34" charset="0"/>
              </a:rPr>
              <a:t>Inconvénient: tous les noms de navire n’ont pas eu un équivalent en normand.</a:t>
            </a:r>
          </a:p>
          <a:p>
            <a:endParaRPr lang="fr-FR" sz="2200" dirty="0">
              <a:solidFill>
                <a:schemeClr val="tx1"/>
              </a:solidFill>
              <a:latin typeface="Century Gothic" panose="020B0502020202020204" pitchFamily="34" charset="0"/>
            </a:endParaRPr>
          </a:p>
        </p:txBody>
      </p:sp>
      <p:sp>
        <p:nvSpPr>
          <p:cNvPr id="4" name="Pladsholder til slidenummer 3">
            <a:extLst>
              <a:ext uri="{FF2B5EF4-FFF2-40B4-BE49-F238E27FC236}">
                <a16:creationId xmlns:a16="http://schemas.microsoft.com/office/drawing/2014/main" id="{59EB6949-A2F1-B5E9-5200-9957ED538501}"/>
              </a:ext>
            </a:extLst>
          </p:cNvPr>
          <p:cNvSpPr>
            <a:spLocks noGrp="1"/>
          </p:cNvSpPr>
          <p:nvPr>
            <p:ph type="sldNum" sz="quarter" idx="10"/>
          </p:nvPr>
        </p:nvSpPr>
        <p:spPr>
          <a:xfrm>
            <a:off x="8629650" y="6580188"/>
            <a:ext cx="514350" cy="277812"/>
          </a:xfrm>
        </p:spPr>
        <p:txBody>
          <a:bodyPr anchor="ctr">
            <a:normAutofit/>
          </a:bodyPr>
          <a:lstStyle/>
          <a:p>
            <a:pPr>
              <a:spcAft>
                <a:spcPts val="600"/>
              </a:spcAft>
              <a:defRPr/>
            </a:pPr>
            <a:fld id="{E84D0D07-BA6C-4CE2-85E1-215477AE30BF}" type="slidenum">
              <a:rPr lang="fr-BE" smtClean="0"/>
              <a:pPr>
                <a:spcAft>
                  <a:spcPts val="600"/>
                </a:spcAft>
                <a:defRPr/>
              </a:pPr>
              <a:t>10</a:t>
            </a:fld>
            <a:endParaRPr lang="fr-BE"/>
          </a:p>
        </p:txBody>
      </p:sp>
      <p:sp>
        <p:nvSpPr>
          <p:cNvPr id="5" name="Pladsholder til sidefod 4">
            <a:extLst>
              <a:ext uri="{FF2B5EF4-FFF2-40B4-BE49-F238E27FC236}">
                <a16:creationId xmlns:a16="http://schemas.microsoft.com/office/drawing/2014/main" id="{C8676A16-BF60-6B43-0143-B058274FDA3A}"/>
              </a:ext>
            </a:extLst>
          </p:cNvPr>
          <p:cNvSpPr>
            <a:spLocks noGrp="1"/>
          </p:cNvSpPr>
          <p:nvPr>
            <p:ph type="ftr" sz="quarter" idx="11"/>
          </p:nvPr>
        </p:nvSpPr>
        <p:spPr>
          <a:xfrm>
            <a:off x="2228850" y="6581775"/>
            <a:ext cx="6400800" cy="276225"/>
          </a:xfrm>
        </p:spPr>
        <p:txBody>
          <a:bodyPr anchor="ctr">
            <a:normAutofit/>
          </a:bodyPr>
          <a:lstStyle/>
          <a:p>
            <a:pPr>
              <a:spcAft>
                <a:spcPts val="600"/>
              </a:spcAft>
              <a:defRPr/>
            </a:pPr>
            <a:r>
              <a:rPr lang="fr-BE"/>
              <a:t>Prof. Untel     |     Service Untel     (voir pied de page dans le menu Powerpoint)</a:t>
            </a:r>
          </a:p>
        </p:txBody>
      </p:sp>
    </p:spTree>
    <p:extLst>
      <p:ext uri="{BB962C8B-B14F-4D97-AF65-F5344CB8AC3E}">
        <p14:creationId xmlns:p14="http://schemas.microsoft.com/office/powerpoint/2010/main" val="208521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030C8BD-D9F3-984E-3D58-97281B7C17BF}"/>
              </a:ext>
            </a:extLst>
          </p:cNvPr>
          <p:cNvSpPr>
            <a:spLocks noGrp="1"/>
          </p:cNvSpPr>
          <p:nvPr>
            <p:ph idx="1"/>
          </p:nvPr>
        </p:nvSpPr>
        <p:spPr/>
        <p:txBody>
          <a:bodyPr>
            <a:normAutofit/>
          </a:bodyPr>
          <a:lstStyle/>
          <a:p>
            <a:r>
              <a:rPr lang="fr-FR" sz="2000" noProof="0" dirty="0">
                <a:solidFill>
                  <a:schemeClr val="tx1"/>
                </a:solidFill>
                <a:latin typeface="Century Gothic" panose="020B0502020202020204" pitchFamily="34" charset="0"/>
              </a:rPr>
              <a:t>Dans certains contextes de communication (comme celui de la vulgarisation), le mot drakkar garde trois grandes qualités:</a:t>
            </a:r>
          </a:p>
          <a:p>
            <a:endParaRPr lang="fr-FR" sz="2000" noProof="0" dirty="0">
              <a:solidFill>
                <a:schemeClr val="tx1"/>
              </a:solidFill>
              <a:latin typeface="Century Gothic" panose="020B0502020202020204" pitchFamily="34" charset="0"/>
            </a:endParaRPr>
          </a:p>
          <a:p>
            <a:pPr marL="457200" indent="-457200">
              <a:buFontTx/>
              <a:buChar char="-"/>
            </a:pPr>
            <a:r>
              <a:rPr lang="fr-FR" sz="2000" noProof="0" dirty="0">
                <a:solidFill>
                  <a:schemeClr val="tx1"/>
                </a:solidFill>
                <a:latin typeface="Century Gothic" panose="020B0502020202020204" pitchFamily="34" charset="0"/>
              </a:rPr>
              <a:t>Contexte historique et géographique immédiatement clair et défini</a:t>
            </a:r>
          </a:p>
          <a:p>
            <a:pPr marL="457200" indent="-457200">
              <a:buFontTx/>
              <a:buChar char="-"/>
            </a:pPr>
            <a:r>
              <a:rPr lang="fr-FR" sz="2000" dirty="0">
                <a:solidFill>
                  <a:schemeClr val="tx1"/>
                </a:solidFill>
                <a:latin typeface="Century Gothic" panose="020B0502020202020204" pitchFamily="34" charset="0"/>
              </a:rPr>
              <a:t>Image visuelle nette chez le lecteur francophone (qui ne dispose pas des mêmes notions et connaissances historiques qu’un lecteur scandinave)</a:t>
            </a:r>
          </a:p>
          <a:p>
            <a:pPr marL="457200" indent="-457200">
              <a:buFontTx/>
              <a:buChar char="-"/>
            </a:pPr>
            <a:r>
              <a:rPr lang="fr-FR" sz="2000" noProof="0" dirty="0">
                <a:solidFill>
                  <a:schemeClr val="tx1"/>
                </a:solidFill>
                <a:latin typeface="Century Gothic" panose="020B0502020202020204" pitchFamily="34" charset="0"/>
              </a:rPr>
              <a:t>Usage déjà répandu et établi dan</a:t>
            </a:r>
            <a:r>
              <a:rPr lang="fr-FR" sz="2000" dirty="0">
                <a:solidFill>
                  <a:schemeClr val="tx1"/>
                </a:solidFill>
                <a:latin typeface="Century Gothic" panose="020B0502020202020204" pitchFamily="34" charset="0"/>
              </a:rPr>
              <a:t>s la sphère francophone</a:t>
            </a:r>
          </a:p>
          <a:p>
            <a:pPr marL="457200" indent="-457200">
              <a:buFontTx/>
              <a:buChar char="-"/>
            </a:pPr>
            <a:endParaRPr lang="fr-FR" sz="2000" dirty="0">
              <a:solidFill>
                <a:schemeClr val="tx1"/>
              </a:solidFill>
              <a:latin typeface="Century Gothic" panose="020B0502020202020204" pitchFamily="34" charset="0"/>
            </a:endParaRPr>
          </a:p>
          <a:p>
            <a:endParaRPr lang="fr-FR" sz="2000" dirty="0">
              <a:solidFill>
                <a:schemeClr val="tx1"/>
              </a:solidFill>
              <a:latin typeface="Century Gothic" panose="020B0502020202020204" pitchFamily="34" charset="0"/>
            </a:endParaRPr>
          </a:p>
          <a:p>
            <a:endParaRPr lang="fr-FR" sz="2000" dirty="0">
              <a:solidFill>
                <a:schemeClr val="tx1"/>
              </a:solidFill>
              <a:latin typeface="Century Gothic" panose="020B0502020202020204" pitchFamily="34" charset="0"/>
            </a:endParaRPr>
          </a:p>
          <a:p>
            <a:pPr marL="457200" indent="-457200">
              <a:buFontTx/>
              <a:buChar char="-"/>
            </a:pPr>
            <a:endParaRPr lang="fr-FR" sz="2000" noProof="0" dirty="0">
              <a:solidFill>
                <a:schemeClr val="tx1"/>
              </a:solidFill>
              <a:latin typeface="Century Gothic" panose="020B0502020202020204" pitchFamily="34" charset="0"/>
            </a:endParaRPr>
          </a:p>
        </p:txBody>
      </p:sp>
      <p:sp>
        <p:nvSpPr>
          <p:cNvPr id="3" name="Titel 2">
            <a:extLst>
              <a:ext uri="{FF2B5EF4-FFF2-40B4-BE49-F238E27FC236}">
                <a16:creationId xmlns:a16="http://schemas.microsoft.com/office/drawing/2014/main" id="{C8247F10-FD9D-B0C8-FB0C-78987D885EF8}"/>
              </a:ext>
            </a:extLst>
          </p:cNvPr>
          <p:cNvSpPr>
            <a:spLocks noGrp="1"/>
          </p:cNvSpPr>
          <p:nvPr>
            <p:ph type="title"/>
          </p:nvPr>
        </p:nvSpPr>
        <p:spPr/>
        <p:txBody>
          <a:bodyPr/>
          <a:lstStyle/>
          <a:p>
            <a:r>
              <a:rPr lang="da-DK" dirty="0">
                <a:latin typeface="Alasassy Caps" pitchFamily="2" charset="0"/>
              </a:rPr>
              <a:t>Et finalement: </a:t>
            </a:r>
            <a:r>
              <a:rPr lang="da-DK" dirty="0" err="1">
                <a:latin typeface="Alasassy Caps" pitchFamily="2" charset="0"/>
              </a:rPr>
              <a:t>Pourquoi</a:t>
            </a:r>
            <a:r>
              <a:rPr lang="da-DK" dirty="0">
                <a:latin typeface="Alasassy Caps" pitchFamily="2" charset="0"/>
              </a:rPr>
              <a:t> </a:t>
            </a:r>
            <a:r>
              <a:rPr lang="da-DK" dirty="0" err="1">
                <a:latin typeface="Alasassy Caps" pitchFamily="2" charset="0"/>
              </a:rPr>
              <a:t>ne</a:t>
            </a:r>
            <a:r>
              <a:rPr lang="da-DK" dirty="0">
                <a:latin typeface="Alasassy Caps" pitchFamily="2" charset="0"/>
              </a:rPr>
              <a:t> pas </a:t>
            </a:r>
            <a:r>
              <a:rPr lang="da-DK" dirty="0" err="1">
                <a:latin typeface="Alasassy Caps" pitchFamily="2" charset="0"/>
              </a:rPr>
              <a:t>maintenir</a:t>
            </a:r>
            <a:r>
              <a:rPr lang="da-DK" dirty="0">
                <a:latin typeface="Alasassy Caps" pitchFamily="2" charset="0"/>
              </a:rPr>
              <a:t> le </a:t>
            </a:r>
            <a:r>
              <a:rPr lang="da-DK" dirty="0" err="1">
                <a:latin typeface="Alasassy Caps" pitchFamily="2" charset="0"/>
              </a:rPr>
              <a:t>drakkar</a:t>
            </a:r>
            <a:r>
              <a:rPr lang="da-DK" dirty="0">
                <a:latin typeface="Alasassy Caps" pitchFamily="2" charset="0"/>
              </a:rPr>
              <a:t> à flot?</a:t>
            </a:r>
          </a:p>
        </p:txBody>
      </p:sp>
      <p:sp>
        <p:nvSpPr>
          <p:cNvPr id="4" name="Pladsholder til slidenummer 3">
            <a:extLst>
              <a:ext uri="{FF2B5EF4-FFF2-40B4-BE49-F238E27FC236}">
                <a16:creationId xmlns:a16="http://schemas.microsoft.com/office/drawing/2014/main" id="{04BA0DD0-7642-9F4C-1095-9D09F67EEFE0}"/>
              </a:ext>
            </a:extLst>
          </p:cNvPr>
          <p:cNvSpPr>
            <a:spLocks noGrp="1"/>
          </p:cNvSpPr>
          <p:nvPr>
            <p:ph type="sldNum" sz="quarter" idx="10"/>
          </p:nvPr>
        </p:nvSpPr>
        <p:spPr/>
        <p:txBody>
          <a:bodyPr/>
          <a:lstStyle/>
          <a:p>
            <a:pPr>
              <a:defRPr/>
            </a:pPr>
            <a:fld id="{E84D0D07-BA6C-4CE2-85E1-215477AE30BF}" type="slidenum">
              <a:rPr lang="fr-BE" smtClean="0"/>
              <a:pPr>
                <a:defRPr/>
              </a:pPr>
              <a:t>11</a:t>
            </a:fld>
            <a:endParaRPr lang="fr-BE" dirty="0"/>
          </a:p>
        </p:txBody>
      </p:sp>
      <p:sp>
        <p:nvSpPr>
          <p:cNvPr id="5" name="Pladsholder til sidefod 4">
            <a:extLst>
              <a:ext uri="{FF2B5EF4-FFF2-40B4-BE49-F238E27FC236}">
                <a16:creationId xmlns:a16="http://schemas.microsoft.com/office/drawing/2014/main" id="{152CF339-2674-5F69-4EF5-FA0CDBF641C0}"/>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spTree>
    <p:extLst>
      <p:ext uri="{BB962C8B-B14F-4D97-AF65-F5344CB8AC3E}">
        <p14:creationId xmlns:p14="http://schemas.microsoft.com/office/powerpoint/2010/main" val="112362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E15A9-FECC-49BA-D177-03C3ADF501DA}"/>
            </a:ext>
          </a:extLst>
        </p:cNvPr>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7F9C545-F063-222B-20AF-0CD12834ECB5}"/>
              </a:ext>
            </a:extLst>
          </p:cNvPr>
          <p:cNvSpPr>
            <a:spLocks noGrp="1"/>
          </p:cNvSpPr>
          <p:nvPr>
            <p:ph idx="1"/>
          </p:nvPr>
        </p:nvSpPr>
        <p:spPr/>
        <p:txBody>
          <a:bodyPr>
            <a:normAutofit/>
          </a:bodyPr>
          <a:lstStyle/>
          <a:p>
            <a:r>
              <a:rPr lang="fr-FR" sz="2000" dirty="0">
                <a:solidFill>
                  <a:schemeClr val="tx1"/>
                </a:solidFill>
                <a:latin typeface="Century Gothic" panose="020B0502020202020204" pitchFamily="34" charset="0"/>
              </a:rPr>
              <a:t>Si le mot drakkar doit être remis en question sur base des trois problèmes précédemment cités, d’autres mots de la langue françaises devraient également subir le même jugement.</a:t>
            </a:r>
          </a:p>
          <a:p>
            <a:endParaRPr lang="fr-FR" sz="2000" noProof="0" dirty="0">
              <a:solidFill>
                <a:schemeClr val="tx1"/>
              </a:solidFill>
              <a:latin typeface="Century Gothic" panose="020B0502020202020204" pitchFamily="34" charset="0"/>
            </a:endParaRPr>
          </a:p>
          <a:p>
            <a:r>
              <a:rPr lang="fr-FR" sz="2000" dirty="0">
                <a:solidFill>
                  <a:schemeClr val="tx1"/>
                </a:solidFill>
                <a:latin typeface="Century Gothic" panose="020B0502020202020204" pitchFamily="34" charset="0"/>
              </a:rPr>
              <a:t>Quelques exemples:</a:t>
            </a:r>
            <a:endParaRPr lang="fr-FR" sz="2000" noProof="0" dirty="0">
              <a:solidFill>
                <a:schemeClr val="tx1"/>
              </a:solidFill>
              <a:latin typeface="Century Gothic" panose="020B0502020202020204" pitchFamily="34" charset="0"/>
            </a:endParaRPr>
          </a:p>
          <a:p>
            <a:endParaRPr lang="fr-FR" sz="2000" noProof="0" dirty="0">
              <a:solidFill>
                <a:schemeClr val="tx1"/>
              </a:solidFill>
              <a:latin typeface="Century Gothic" panose="020B0502020202020204" pitchFamily="34" charset="0"/>
            </a:endParaRPr>
          </a:p>
          <a:p>
            <a:r>
              <a:rPr lang="fr-FR" sz="2000" dirty="0">
                <a:solidFill>
                  <a:schemeClr val="tx1"/>
                </a:solidFill>
                <a:latin typeface="Century Gothic" panose="020B0502020202020204" pitchFamily="34" charset="0"/>
              </a:rPr>
              <a:t>Smoking, parking, licorne, pidgin, ketchup, nénuphar, …</a:t>
            </a:r>
          </a:p>
        </p:txBody>
      </p:sp>
      <p:sp>
        <p:nvSpPr>
          <p:cNvPr id="3" name="Titel 2">
            <a:extLst>
              <a:ext uri="{FF2B5EF4-FFF2-40B4-BE49-F238E27FC236}">
                <a16:creationId xmlns:a16="http://schemas.microsoft.com/office/drawing/2014/main" id="{39D9FE14-08BE-FE28-A189-6FAEF51741A0}"/>
              </a:ext>
            </a:extLst>
          </p:cNvPr>
          <p:cNvSpPr>
            <a:spLocks noGrp="1"/>
          </p:cNvSpPr>
          <p:nvPr>
            <p:ph type="title"/>
          </p:nvPr>
        </p:nvSpPr>
        <p:spPr/>
        <p:txBody>
          <a:bodyPr/>
          <a:lstStyle/>
          <a:p>
            <a:r>
              <a:rPr lang="da-DK" dirty="0">
                <a:latin typeface="Alasassy Caps" pitchFamily="2" charset="0"/>
              </a:rPr>
              <a:t>Et finalement: </a:t>
            </a:r>
            <a:r>
              <a:rPr lang="da-DK" dirty="0" err="1">
                <a:latin typeface="Alasassy Caps" pitchFamily="2" charset="0"/>
              </a:rPr>
              <a:t>Pourquoi</a:t>
            </a:r>
            <a:r>
              <a:rPr lang="da-DK" dirty="0">
                <a:latin typeface="Alasassy Caps" pitchFamily="2" charset="0"/>
              </a:rPr>
              <a:t> </a:t>
            </a:r>
            <a:r>
              <a:rPr lang="da-DK" dirty="0" err="1">
                <a:latin typeface="Alasassy Caps" pitchFamily="2" charset="0"/>
              </a:rPr>
              <a:t>ne</a:t>
            </a:r>
            <a:r>
              <a:rPr lang="da-DK" dirty="0">
                <a:latin typeface="Alasassy Caps" pitchFamily="2" charset="0"/>
              </a:rPr>
              <a:t> pas </a:t>
            </a:r>
            <a:r>
              <a:rPr lang="da-DK" dirty="0" err="1">
                <a:latin typeface="Alasassy Caps" pitchFamily="2" charset="0"/>
              </a:rPr>
              <a:t>maintenir</a:t>
            </a:r>
            <a:r>
              <a:rPr lang="da-DK" dirty="0">
                <a:latin typeface="Alasassy Caps" pitchFamily="2" charset="0"/>
              </a:rPr>
              <a:t> le </a:t>
            </a:r>
            <a:r>
              <a:rPr lang="da-DK" dirty="0" err="1">
                <a:latin typeface="Alasassy Caps" pitchFamily="2" charset="0"/>
              </a:rPr>
              <a:t>drakkar</a:t>
            </a:r>
            <a:r>
              <a:rPr lang="da-DK" dirty="0">
                <a:latin typeface="Alasassy Caps" pitchFamily="2" charset="0"/>
              </a:rPr>
              <a:t> à flot?</a:t>
            </a:r>
          </a:p>
        </p:txBody>
      </p:sp>
      <p:sp>
        <p:nvSpPr>
          <p:cNvPr id="4" name="Pladsholder til slidenummer 3">
            <a:extLst>
              <a:ext uri="{FF2B5EF4-FFF2-40B4-BE49-F238E27FC236}">
                <a16:creationId xmlns:a16="http://schemas.microsoft.com/office/drawing/2014/main" id="{5DF604AD-E1CF-804A-0738-3E316FCB7D10}"/>
              </a:ext>
            </a:extLst>
          </p:cNvPr>
          <p:cNvSpPr>
            <a:spLocks noGrp="1"/>
          </p:cNvSpPr>
          <p:nvPr>
            <p:ph type="sldNum" sz="quarter" idx="10"/>
          </p:nvPr>
        </p:nvSpPr>
        <p:spPr/>
        <p:txBody>
          <a:bodyPr/>
          <a:lstStyle/>
          <a:p>
            <a:pPr>
              <a:defRPr/>
            </a:pPr>
            <a:fld id="{E84D0D07-BA6C-4CE2-85E1-215477AE30BF}" type="slidenum">
              <a:rPr lang="fr-BE" smtClean="0"/>
              <a:pPr>
                <a:defRPr/>
              </a:pPr>
              <a:t>12</a:t>
            </a:fld>
            <a:endParaRPr lang="fr-BE" dirty="0"/>
          </a:p>
        </p:txBody>
      </p:sp>
      <p:sp>
        <p:nvSpPr>
          <p:cNvPr id="5" name="Pladsholder til sidefod 4">
            <a:extLst>
              <a:ext uri="{FF2B5EF4-FFF2-40B4-BE49-F238E27FC236}">
                <a16:creationId xmlns:a16="http://schemas.microsoft.com/office/drawing/2014/main" id="{B08A0D39-50D9-C12A-9525-CE5EC9A52487}"/>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spTree>
    <p:extLst>
      <p:ext uri="{BB962C8B-B14F-4D97-AF65-F5344CB8AC3E}">
        <p14:creationId xmlns:p14="http://schemas.microsoft.com/office/powerpoint/2010/main" val="162738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A84C-C57D-69ED-7446-684F2CDFD50C}"/>
            </a:ext>
          </a:extLst>
        </p:cNvPr>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448B815-1552-B935-9001-D3AABB616B6A}"/>
              </a:ext>
            </a:extLst>
          </p:cNvPr>
          <p:cNvSpPr>
            <a:spLocks noGrp="1"/>
          </p:cNvSpPr>
          <p:nvPr>
            <p:ph idx="1"/>
          </p:nvPr>
        </p:nvSpPr>
        <p:spPr/>
        <p:txBody>
          <a:bodyPr>
            <a:normAutofit/>
          </a:bodyPr>
          <a:lstStyle/>
          <a:p>
            <a:r>
              <a:rPr lang="fr-FR" sz="2000" dirty="0">
                <a:solidFill>
                  <a:schemeClr val="tx1"/>
                </a:solidFill>
                <a:latin typeface="Century Gothic" panose="020B0502020202020204" pitchFamily="34" charset="0"/>
              </a:rPr>
              <a:t>Pire encore: le mot « </a:t>
            </a:r>
            <a:r>
              <a:rPr lang="fr-FR" sz="2000" dirty="0">
                <a:solidFill>
                  <a:srgbClr val="C00000"/>
                </a:solidFill>
                <a:latin typeface="Century Gothic" panose="020B0502020202020204" pitchFamily="34" charset="0"/>
              </a:rPr>
              <a:t>viking</a:t>
            </a:r>
            <a:r>
              <a:rPr lang="fr-FR" sz="2000" dirty="0">
                <a:solidFill>
                  <a:schemeClr val="tx1"/>
                </a:solidFill>
                <a:latin typeface="Century Gothic" panose="020B0502020202020204" pitchFamily="34" charset="0"/>
              </a:rPr>
              <a:t> » lui-même! </a:t>
            </a:r>
          </a:p>
          <a:p>
            <a:endParaRPr lang="fr-FR" sz="2000" dirty="0">
              <a:solidFill>
                <a:schemeClr val="tx1"/>
              </a:solidFill>
              <a:latin typeface="Century Gothic" panose="020B0502020202020204" pitchFamily="34" charset="0"/>
            </a:endParaRPr>
          </a:p>
          <a:p>
            <a:pPr marL="342900" indent="-342900">
              <a:buFont typeface="Symbol" panose="05050102010706020507" pitchFamily="18" charset="2"/>
              <a:buChar char="Þ"/>
            </a:pPr>
            <a:r>
              <a:rPr lang="fr-FR" sz="2000" dirty="0">
                <a:solidFill>
                  <a:schemeClr val="tx1"/>
                </a:solidFill>
                <a:latin typeface="Century Gothic" panose="020B0502020202020204" pitchFamily="34" charset="0"/>
              </a:rPr>
              <a:t>Le mot « viking » se référait à une activité, à un acte de piraterie et certainement pas à un peuple ou une identité culturelle.</a:t>
            </a:r>
          </a:p>
          <a:p>
            <a:pPr marL="342900" indent="-342900">
              <a:buFont typeface="Symbol" panose="05050102010706020507" pitchFamily="18" charset="2"/>
              <a:buChar char="Þ"/>
            </a:pPr>
            <a:endParaRPr lang="fr-FR" sz="2000" dirty="0">
              <a:solidFill>
                <a:schemeClr val="tx1"/>
              </a:solidFill>
              <a:latin typeface="Century Gothic" panose="020B0502020202020204" pitchFamily="34" charset="0"/>
            </a:endParaRPr>
          </a:p>
          <a:p>
            <a:pPr marL="342900" indent="-342900">
              <a:buFont typeface="Symbol" panose="05050102010706020507" pitchFamily="18" charset="2"/>
              <a:buChar char="Þ"/>
            </a:pPr>
            <a:r>
              <a:rPr lang="fr-FR" sz="2000" dirty="0">
                <a:solidFill>
                  <a:schemeClr val="tx1"/>
                </a:solidFill>
                <a:latin typeface="Century Gothic" panose="020B0502020202020204" pitchFamily="34" charset="0"/>
              </a:rPr>
              <a:t>Pourtant, les appellations « culture viking », « peuple viking », « bateau viking » etc. sont légion et courantes (en FR comme dans les langues scandinaves).</a:t>
            </a:r>
          </a:p>
          <a:p>
            <a:pPr marL="342900" indent="-342900">
              <a:buFontTx/>
              <a:buChar char="-"/>
            </a:pPr>
            <a:endParaRPr lang="fr-FR" sz="2000" dirty="0">
              <a:solidFill>
                <a:schemeClr val="tx1"/>
              </a:solidFill>
              <a:latin typeface="Century Gothic" panose="020B0502020202020204" pitchFamily="34" charset="0"/>
            </a:endParaRPr>
          </a:p>
        </p:txBody>
      </p:sp>
      <p:sp>
        <p:nvSpPr>
          <p:cNvPr id="3" name="Titel 2">
            <a:extLst>
              <a:ext uri="{FF2B5EF4-FFF2-40B4-BE49-F238E27FC236}">
                <a16:creationId xmlns:a16="http://schemas.microsoft.com/office/drawing/2014/main" id="{A14D2495-D455-DAD7-AA60-7AB1E277FCCC}"/>
              </a:ext>
            </a:extLst>
          </p:cNvPr>
          <p:cNvSpPr>
            <a:spLocks noGrp="1"/>
          </p:cNvSpPr>
          <p:nvPr>
            <p:ph type="title"/>
          </p:nvPr>
        </p:nvSpPr>
        <p:spPr/>
        <p:txBody>
          <a:bodyPr/>
          <a:lstStyle/>
          <a:p>
            <a:r>
              <a:rPr lang="da-DK" dirty="0">
                <a:latin typeface="Alasassy Caps" pitchFamily="2" charset="0"/>
              </a:rPr>
              <a:t>Et finalement: </a:t>
            </a:r>
            <a:r>
              <a:rPr lang="da-DK" dirty="0" err="1">
                <a:latin typeface="Alasassy Caps" pitchFamily="2" charset="0"/>
              </a:rPr>
              <a:t>Pourquoi</a:t>
            </a:r>
            <a:r>
              <a:rPr lang="da-DK" dirty="0">
                <a:latin typeface="Alasassy Caps" pitchFamily="2" charset="0"/>
              </a:rPr>
              <a:t> </a:t>
            </a:r>
            <a:r>
              <a:rPr lang="da-DK" dirty="0" err="1">
                <a:latin typeface="Alasassy Caps" pitchFamily="2" charset="0"/>
              </a:rPr>
              <a:t>ne</a:t>
            </a:r>
            <a:r>
              <a:rPr lang="da-DK" dirty="0">
                <a:latin typeface="Alasassy Caps" pitchFamily="2" charset="0"/>
              </a:rPr>
              <a:t> pas </a:t>
            </a:r>
            <a:r>
              <a:rPr lang="da-DK" dirty="0" err="1">
                <a:latin typeface="Alasassy Caps" pitchFamily="2" charset="0"/>
              </a:rPr>
              <a:t>maintenir</a:t>
            </a:r>
            <a:r>
              <a:rPr lang="da-DK" dirty="0">
                <a:latin typeface="Alasassy Caps" pitchFamily="2" charset="0"/>
              </a:rPr>
              <a:t> le </a:t>
            </a:r>
            <a:r>
              <a:rPr lang="da-DK" dirty="0" err="1">
                <a:latin typeface="Alasassy Caps" pitchFamily="2" charset="0"/>
              </a:rPr>
              <a:t>drakkar</a:t>
            </a:r>
            <a:r>
              <a:rPr lang="da-DK" dirty="0">
                <a:latin typeface="Alasassy Caps" pitchFamily="2" charset="0"/>
              </a:rPr>
              <a:t> à flot?</a:t>
            </a:r>
          </a:p>
        </p:txBody>
      </p:sp>
      <p:sp>
        <p:nvSpPr>
          <p:cNvPr id="4" name="Pladsholder til slidenummer 3">
            <a:extLst>
              <a:ext uri="{FF2B5EF4-FFF2-40B4-BE49-F238E27FC236}">
                <a16:creationId xmlns:a16="http://schemas.microsoft.com/office/drawing/2014/main" id="{19317906-5958-FC19-6D87-26663CA29601}"/>
              </a:ext>
            </a:extLst>
          </p:cNvPr>
          <p:cNvSpPr>
            <a:spLocks noGrp="1"/>
          </p:cNvSpPr>
          <p:nvPr>
            <p:ph type="sldNum" sz="quarter" idx="10"/>
          </p:nvPr>
        </p:nvSpPr>
        <p:spPr/>
        <p:txBody>
          <a:bodyPr/>
          <a:lstStyle/>
          <a:p>
            <a:pPr>
              <a:defRPr/>
            </a:pPr>
            <a:fld id="{E84D0D07-BA6C-4CE2-85E1-215477AE30BF}" type="slidenum">
              <a:rPr lang="fr-BE" smtClean="0"/>
              <a:pPr>
                <a:defRPr/>
              </a:pPr>
              <a:t>13</a:t>
            </a:fld>
            <a:endParaRPr lang="fr-BE" dirty="0"/>
          </a:p>
        </p:txBody>
      </p:sp>
      <p:sp>
        <p:nvSpPr>
          <p:cNvPr id="5" name="Pladsholder til sidefod 4">
            <a:extLst>
              <a:ext uri="{FF2B5EF4-FFF2-40B4-BE49-F238E27FC236}">
                <a16:creationId xmlns:a16="http://schemas.microsoft.com/office/drawing/2014/main" id="{03F446CF-60B1-2FCB-1E82-CF47CF5B4F06}"/>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spTree>
    <p:extLst>
      <p:ext uri="{BB962C8B-B14F-4D97-AF65-F5344CB8AC3E}">
        <p14:creationId xmlns:p14="http://schemas.microsoft.com/office/powerpoint/2010/main" val="372617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14345-E4F5-9973-A896-4A271C98622E}"/>
            </a:ext>
          </a:extLst>
        </p:cNvPr>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ABF4529-BE03-8FF3-25C5-B8EA12A37CD1}"/>
              </a:ext>
            </a:extLst>
          </p:cNvPr>
          <p:cNvSpPr>
            <a:spLocks noGrp="1"/>
          </p:cNvSpPr>
          <p:nvPr>
            <p:ph idx="1"/>
          </p:nvPr>
        </p:nvSpPr>
        <p:spPr/>
        <p:txBody>
          <a:bodyPr>
            <a:noAutofit/>
          </a:bodyPr>
          <a:lstStyle/>
          <a:p>
            <a:r>
              <a:rPr lang="fr-FR" sz="1500" dirty="0">
                <a:solidFill>
                  <a:schemeClr val="tx1"/>
                </a:solidFill>
                <a:latin typeface="Century Gothic" panose="020B0502020202020204" pitchFamily="34" charset="0"/>
              </a:rPr>
              <a:t>Le terme drakkar pourrait être justifié dans le cadre d’une </a:t>
            </a:r>
            <a:r>
              <a:rPr lang="fr-FR" sz="1500" dirty="0">
                <a:solidFill>
                  <a:srgbClr val="C00000"/>
                </a:solidFill>
                <a:latin typeface="Century Gothic" panose="020B0502020202020204" pitchFamily="34" charset="0"/>
              </a:rPr>
              <a:t>équivalence dynamique </a:t>
            </a:r>
            <a:r>
              <a:rPr lang="fr-FR" sz="1500" dirty="0">
                <a:solidFill>
                  <a:schemeClr val="tx1"/>
                </a:solidFill>
                <a:latin typeface="Century Gothic" panose="020B0502020202020204" pitchFamily="34" charset="0"/>
              </a:rPr>
              <a:t>comme défini par Nida et </a:t>
            </a:r>
            <a:r>
              <a:rPr lang="fr-FR" sz="1500" dirty="0" err="1">
                <a:solidFill>
                  <a:schemeClr val="tx1"/>
                </a:solidFill>
                <a:latin typeface="Century Gothic" panose="020B0502020202020204" pitchFamily="34" charset="0"/>
              </a:rPr>
              <a:t>Taber</a:t>
            </a:r>
            <a:r>
              <a:rPr lang="fr-FR" sz="1500" dirty="0">
                <a:solidFill>
                  <a:schemeClr val="tx1"/>
                </a:solidFill>
                <a:latin typeface="Century Gothic" panose="020B0502020202020204" pitchFamily="34" charset="0"/>
              </a:rPr>
              <a:t>:</a:t>
            </a:r>
          </a:p>
          <a:p>
            <a:endParaRPr lang="fr-FR" sz="1500" dirty="0">
              <a:solidFill>
                <a:schemeClr val="tx1"/>
              </a:solidFill>
              <a:latin typeface="Century Gothic" panose="020B0502020202020204" pitchFamily="34" charset="0"/>
            </a:endParaRPr>
          </a:p>
          <a:p>
            <a:r>
              <a:rPr lang="en-US" sz="1500" i="1" dirty="0">
                <a:solidFill>
                  <a:schemeClr val="tx1"/>
                </a:solidFill>
                <a:latin typeface="Century Gothic" panose="020B0502020202020204" pitchFamily="34" charset="0"/>
              </a:rPr>
              <a:t>“Dynamic equivalence is therefore to be defined in terms of the degree to which the receptors of the message in the receptor language respond to it in substantially the same manner as the receptors in the source language.” </a:t>
            </a:r>
            <a:r>
              <a:rPr lang="en-US" sz="1500" dirty="0">
                <a:solidFill>
                  <a:schemeClr val="tx1"/>
                </a:solidFill>
                <a:latin typeface="Century Gothic" panose="020B0502020202020204" pitchFamily="34" charset="0"/>
              </a:rPr>
              <a:t>(Nida &amp; Taber, 1982)</a:t>
            </a:r>
          </a:p>
          <a:p>
            <a:endParaRPr lang="en-US" sz="1500" i="1" dirty="0">
              <a:solidFill>
                <a:schemeClr val="tx1"/>
              </a:solidFill>
              <a:latin typeface="Century Gothic" panose="020B0502020202020204" pitchFamily="34" charset="0"/>
            </a:endParaRPr>
          </a:p>
          <a:p>
            <a:r>
              <a:rPr lang="fr-FR" sz="1500" noProof="0" dirty="0">
                <a:solidFill>
                  <a:schemeClr val="tx1"/>
                </a:solidFill>
                <a:latin typeface="Century Gothic" panose="020B0502020202020204" pitchFamily="34" charset="0"/>
              </a:rPr>
              <a:t>En danois p.ex., des termes comme </a:t>
            </a:r>
            <a:r>
              <a:rPr lang="fr-FR" sz="1500" i="1" noProof="0" dirty="0" err="1">
                <a:solidFill>
                  <a:srgbClr val="C00000"/>
                </a:solidFill>
                <a:latin typeface="Century Gothic" panose="020B0502020202020204" pitchFamily="34" charset="0"/>
              </a:rPr>
              <a:t>vikingeskib</a:t>
            </a:r>
            <a:r>
              <a:rPr lang="fr-FR" sz="1500" noProof="0" dirty="0">
                <a:solidFill>
                  <a:schemeClr val="tx1"/>
                </a:solidFill>
                <a:latin typeface="Century Gothic" panose="020B0502020202020204" pitchFamily="34" charset="0"/>
              </a:rPr>
              <a:t>” ou </a:t>
            </a:r>
            <a:r>
              <a:rPr lang="fr-FR" sz="1500" i="1" noProof="0" dirty="0">
                <a:solidFill>
                  <a:srgbClr val="C00000"/>
                </a:solidFill>
                <a:latin typeface="Century Gothic" panose="020B0502020202020204" pitchFamily="34" charset="0"/>
              </a:rPr>
              <a:t>langskib</a:t>
            </a:r>
            <a:r>
              <a:rPr lang="fr-FR" sz="1500" noProof="0" dirty="0">
                <a:solidFill>
                  <a:schemeClr val="tx1"/>
                </a:solidFill>
                <a:latin typeface="Century Gothic" panose="020B0502020202020204" pitchFamily="34" charset="0"/>
              </a:rPr>
              <a:t> renvoient clairement pour le lecteur danophone à la période viking – une qualité partagée par le mot « </a:t>
            </a:r>
            <a:r>
              <a:rPr lang="fr-FR" sz="1500" noProof="0" dirty="0">
                <a:solidFill>
                  <a:srgbClr val="C00000"/>
                </a:solidFill>
                <a:latin typeface="Century Gothic" panose="020B0502020202020204" pitchFamily="34" charset="0"/>
              </a:rPr>
              <a:t>drakkar</a:t>
            </a:r>
            <a:r>
              <a:rPr lang="fr-FR" sz="1500" noProof="0" dirty="0">
                <a:solidFill>
                  <a:schemeClr val="tx1"/>
                </a:solidFill>
                <a:latin typeface="Century Gothic" panose="020B0502020202020204" pitchFamily="34" charset="0"/>
              </a:rPr>
              <a:t> » en français.</a:t>
            </a:r>
            <a:endParaRPr lang="fr-FR" sz="1500" dirty="0">
              <a:solidFill>
                <a:schemeClr val="tx1"/>
              </a:solidFill>
              <a:latin typeface="Century Gothic" panose="020B0502020202020204" pitchFamily="34" charset="0"/>
            </a:endParaRPr>
          </a:p>
          <a:p>
            <a:endParaRPr lang="fr-FR" sz="1500" dirty="0">
              <a:solidFill>
                <a:schemeClr val="tx1"/>
              </a:solidFill>
              <a:latin typeface="Century Gothic" panose="020B0502020202020204" pitchFamily="34" charset="0"/>
            </a:endParaRPr>
          </a:p>
          <a:p>
            <a:pPr marL="342900" indent="-342900">
              <a:buFont typeface="Symbol" panose="05050102010706020507" pitchFamily="18" charset="2"/>
              <a:buChar char="Þ"/>
            </a:pPr>
            <a:r>
              <a:rPr lang="fr-FR" sz="1500" dirty="0">
                <a:solidFill>
                  <a:schemeClr val="tx1"/>
                </a:solidFill>
                <a:latin typeface="Century Gothic" panose="020B0502020202020204" pitchFamily="34" charset="0"/>
              </a:rPr>
              <a:t>Un raisonnement similaire à celui que l’on pourrait avoir dans le cadre la théorie du </a:t>
            </a:r>
            <a:r>
              <a:rPr lang="fr-FR" sz="1500" i="1" dirty="0" err="1">
                <a:solidFill>
                  <a:srgbClr val="C00000"/>
                </a:solidFill>
                <a:latin typeface="Century Gothic" panose="020B0502020202020204" pitchFamily="34" charset="0"/>
              </a:rPr>
              <a:t>skopos</a:t>
            </a:r>
            <a:r>
              <a:rPr lang="fr-FR" sz="1500" dirty="0">
                <a:solidFill>
                  <a:schemeClr val="tx1"/>
                </a:solidFill>
                <a:latin typeface="Century Gothic" panose="020B0502020202020204" pitchFamily="34" charset="0"/>
              </a:rPr>
              <a:t>:</a:t>
            </a:r>
          </a:p>
          <a:p>
            <a:br>
              <a:rPr lang="fr-FR" sz="1500" dirty="0">
                <a:solidFill>
                  <a:schemeClr val="tx1"/>
                </a:solidFill>
                <a:latin typeface="Century Gothic" panose="020B0502020202020204" pitchFamily="34" charset="0"/>
              </a:rPr>
            </a:br>
            <a:r>
              <a:rPr lang="fr-FR" sz="1500" i="1" dirty="0">
                <a:solidFill>
                  <a:schemeClr val="tx1"/>
                </a:solidFill>
                <a:latin typeface="Century Gothic" panose="020B0502020202020204" pitchFamily="34" charset="0"/>
              </a:rPr>
              <a:t>« A ce stade, on peut laisser tomber des concepts ambigus comme similarité de signification, équivalence et autres arguments circulaires, mais aussi l'idée d'une réversibilité purement linguistique. Désormais, au lieu d'équivalence de signifié, beaucoup d'auteurs disent équivalence fonctionnelle ou </a:t>
            </a:r>
            <a:r>
              <a:rPr lang="fr-FR" sz="1500" i="1" dirty="0" err="1">
                <a:solidFill>
                  <a:schemeClr val="tx1"/>
                </a:solidFill>
                <a:latin typeface="Century Gothic" panose="020B0502020202020204" pitchFamily="34" charset="0"/>
              </a:rPr>
              <a:t>skopos</a:t>
            </a:r>
            <a:r>
              <a:rPr lang="fr-FR" sz="1500" i="1" dirty="0">
                <a:solidFill>
                  <a:schemeClr val="tx1"/>
                </a:solidFill>
                <a:latin typeface="Century Gothic" panose="020B0502020202020204" pitchFamily="34" charset="0"/>
              </a:rPr>
              <a:t> </a:t>
            </a:r>
            <a:r>
              <a:rPr lang="fr-FR" sz="1500" i="1" dirty="0" err="1">
                <a:solidFill>
                  <a:schemeClr val="tx1"/>
                </a:solidFill>
                <a:latin typeface="Century Gothic" panose="020B0502020202020204" pitchFamily="34" charset="0"/>
              </a:rPr>
              <a:t>theory</a:t>
            </a:r>
            <a:r>
              <a:rPr lang="fr-FR" sz="1500" i="1" dirty="0">
                <a:solidFill>
                  <a:schemeClr val="tx1"/>
                </a:solidFill>
                <a:latin typeface="Century Gothic" panose="020B0502020202020204" pitchFamily="34" charset="0"/>
              </a:rPr>
              <a:t> : une traduction (…) doit produire le même effet que celui que visait l'original. » </a:t>
            </a:r>
            <a:r>
              <a:rPr lang="fr-FR" sz="1500" dirty="0">
                <a:solidFill>
                  <a:schemeClr val="tx1"/>
                </a:solidFill>
                <a:latin typeface="Century Gothic" panose="020B0502020202020204" pitchFamily="34" charset="0"/>
              </a:rPr>
              <a:t>(Eco, 2006)</a:t>
            </a:r>
          </a:p>
        </p:txBody>
      </p:sp>
      <p:sp>
        <p:nvSpPr>
          <p:cNvPr id="3" name="Titel 2">
            <a:extLst>
              <a:ext uri="{FF2B5EF4-FFF2-40B4-BE49-F238E27FC236}">
                <a16:creationId xmlns:a16="http://schemas.microsoft.com/office/drawing/2014/main" id="{0AF100DB-E3B8-D127-2104-840207201780}"/>
              </a:ext>
            </a:extLst>
          </p:cNvPr>
          <p:cNvSpPr>
            <a:spLocks noGrp="1"/>
          </p:cNvSpPr>
          <p:nvPr>
            <p:ph type="title"/>
          </p:nvPr>
        </p:nvSpPr>
        <p:spPr/>
        <p:txBody>
          <a:bodyPr/>
          <a:lstStyle/>
          <a:p>
            <a:r>
              <a:rPr lang="da-DK" dirty="0">
                <a:latin typeface="Alasassy Caps" pitchFamily="2" charset="0"/>
              </a:rPr>
              <a:t>Et finalement: </a:t>
            </a:r>
            <a:r>
              <a:rPr lang="da-DK" dirty="0" err="1">
                <a:latin typeface="Alasassy Caps" pitchFamily="2" charset="0"/>
              </a:rPr>
              <a:t>Pourquoi</a:t>
            </a:r>
            <a:r>
              <a:rPr lang="da-DK" dirty="0">
                <a:latin typeface="Alasassy Caps" pitchFamily="2" charset="0"/>
              </a:rPr>
              <a:t> </a:t>
            </a:r>
            <a:r>
              <a:rPr lang="da-DK" dirty="0" err="1">
                <a:latin typeface="Alasassy Caps" pitchFamily="2" charset="0"/>
              </a:rPr>
              <a:t>ne</a:t>
            </a:r>
            <a:r>
              <a:rPr lang="da-DK" dirty="0">
                <a:latin typeface="Alasassy Caps" pitchFamily="2" charset="0"/>
              </a:rPr>
              <a:t> pas </a:t>
            </a:r>
            <a:r>
              <a:rPr lang="da-DK" dirty="0" err="1">
                <a:latin typeface="Alasassy Caps" pitchFamily="2" charset="0"/>
              </a:rPr>
              <a:t>maintenir</a:t>
            </a:r>
            <a:r>
              <a:rPr lang="da-DK" dirty="0">
                <a:latin typeface="Alasassy Caps" pitchFamily="2" charset="0"/>
              </a:rPr>
              <a:t> le </a:t>
            </a:r>
            <a:r>
              <a:rPr lang="da-DK" dirty="0" err="1">
                <a:latin typeface="Alasassy Caps" pitchFamily="2" charset="0"/>
              </a:rPr>
              <a:t>drakkar</a:t>
            </a:r>
            <a:r>
              <a:rPr lang="da-DK" dirty="0">
                <a:latin typeface="Alasassy Caps" pitchFamily="2" charset="0"/>
              </a:rPr>
              <a:t> à flot?</a:t>
            </a:r>
          </a:p>
        </p:txBody>
      </p:sp>
      <p:sp>
        <p:nvSpPr>
          <p:cNvPr id="4" name="Pladsholder til slidenummer 3">
            <a:extLst>
              <a:ext uri="{FF2B5EF4-FFF2-40B4-BE49-F238E27FC236}">
                <a16:creationId xmlns:a16="http://schemas.microsoft.com/office/drawing/2014/main" id="{1812A024-619C-F1A6-E92D-2059DB9A7EA9}"/>
              </a:ext>
            </a:extLst>
          </p:cNvPr>
          <p:cNvSpPr>
            <a:spLocks noGrp="1"/>
          </p:cNvSpPr>
          <p:nvPr>
            <p:ph type="sldNum" sz="quarter" idx="10"/>
          </p:nvPr>
        </p:nvSpPr>
        <p:spPr/>
        <p:txBody>
          <a:bodyPr/>
          <a:lstStyle/>
          <a:p>
            <a:pPr>
              <a:defRPr/>
            </a:pPr>
            <a:fld id="{E84D0D07-BA6C-4CE2-85E1-215477AE30BF}" type="slidenum">
              <a:rPr lang="fr-BE" smtClean="0"/>
              <a:pPr>
                <a:defRPr/>
              </a:pPr>
              <a:t>14</a:t>
            </a:fld>
            <a:endParaRPr lang="fr-BE" dirty="0"/>
          </a:p>
        </p:txBody>
      </p:sp>
      <p:sp>
        <p:nvSpPr>
          <p:cNvPr id="5" name="Pladsholder til sidefod 4">
            <a:extLst>
              <a:ext uri="{FF2B5EF4-FFF2-40B4-BE49-F238E27FC236}">
                <a16:creationId xmlns:a16="http://schemas.microsoft.com/office/drawing/2014/main" id="{2D8F5059-731D-7B38-403B-5389A85197A3}"/>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spTree>
    <p:extLst>
      <p:ext uri="{BB962C8B-B14F-4D97-AF65-F5344CB8AC3E}">
        <p14:creationId xmlns:p14="http://schemas.microsoft.com/office/powerpoint/2010/main" val="206276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59FE-FAF6-6F87-354B-9448142785D2}"/>
            </a:ext>
          </a:extLst>
        </p:cNvPr>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67252FD-842D-E356-0910-B89D00A7E66F}"/>
              </a:ext>
            </a:extLst>
          </p:cNvPr>
          <p:cNvSpPr>
            <a:spLocks noGrp="1"/>
          </p:cNvSpPr>
          <p:nvPr>
            <p:ph idx="1"/>
          </p:nvPr>
        </p:nvSpPr>
        <p:spPr>
          <a:xfrm>
            <a:off x="457200" y="1234440"/>
            <a:ext cx="8229600" cy="4525963"/>
          </a:xfrm>
        </p:spPr>
        <p:txBody>
          <a:bodyPr>
            <a:normAutofit fontScale="92500" lnSpcReduction="20000"/>
          </a:bodyPr>
          <a:lstStyle/>
          <a:p>
            <a:r>
              <a:rPr lang="fr-FR" sz="2000" dirty="0">
                <a:solidFill>
                  <a:srgbClr val="C00000"/>
                </a:solidFill>
                <a:latin typeface="Century Gothic" panose="020B0502020202020204" pitchFamily="34" charset="0"/>
              </a:rPr>
              <a:t>Trois options:</a:t>
            </a:r>
          </a:p>
          <a:p>
            <a:endParaRPr lang="fr-FR" sz="2000" dirty="0">
              <a:solidFill>
                <a:schemeClr val="tx1"/>
              </a:solidFill>
              <a:latin typeface="Century Gothic" panose="020B0502020202020204" pitchFamily="34" charset="0"/>
            </a:endParaRPr>
          </a:p>
          <a:p>
            <a:pPr marL="342900" indent="-342900">
              <a:buFontTx/>
              <a:buChar char="-"/>
            </a:pPr>
            <a:r>
              <a:rPr lang="fr-FR" sz="2000" dirty="0">
                <a:solidFill>
                  <a:schemeClr val="tx1"/>
                </a:solidFill>
                <a:latin typeface="Century Gothic" panose="020B0502020202020204" pitchFamily="34" charset="0"/>
              </a:rPr>
              <a:t>Utiliser les mots d’origine scandinave tel quel pour une exactitude historique et scientifique</a:t>
            </a:r>
          </a:p>
          <a:p>
            <a:pPr marL="342900" indent="-342900">
              <a:buFontTx/>
              <a:buChar char="-"/>
            </a:pPr>
            <a:r>
              <a:rPr lang="fr-FR" sz="2000" dirty="0">
                <a:solidFill>
                  <a:schemeClr val="tx1"/>
                </a:solidFill>
                <a:latin typeface="Century Gothic" panose="020B0502020202020204" pitchFamily="34" charset="0"/>
              </a:rPr>
              <a:t>Recourir aux mots d’origine normande pour la même exactitude historique et scientifique mais avec en outre une meilleure </a:t>
            </a:r>
            <a:r>
              <a:rPr lang="fr-FR" sz="2000">
                <a:solidFill>
                  <a:schemeClr val="tx1"/>
                </a:solidFill>
                <a:latin typeface="Century Gothic" panose="020B0502020202020204" pitchFamily="34" charset="0"/>
              </a:rPr>
              <a:t>adaptation morphologique </a:t>
            </a:r>
            <a:r>
              <a:rPr lang="fr-FR" sz="2000" dirty="0">
                <a:solidFill>
                  <a:schemeClr val="tx1"/>
                </a:solidFill>
                <a:latin typeface="Century Gothic" panose="020B0502020202020204" pitchFamily="34" charset="0"/>
              </a:rPr>
              <a:t>aux règles orthographiques et phonétiques du français</a:t>
            </a:r>
          </a:p>
          <a:p>
            <a:pPr marL="342900" indent="-342900">
              <a:buFontTx/>
              <a:buChar char="-"/>
            </a:pPr>
            <a:r>
              <a:rPr lang="fr-FR" sz="2000" dirty="0">
                <a:solidFill>
                  <a:schemeClr val="tx1"/>
                </a:solidFill>
                <a:latin typeface="Century Gothic" panose="020B0502020202020204" pitchFamily="34" charset="0"/>
              </a:rPr>
              <a:t>Garder le mot drakkar en fonction de l’approche vulgarisatrice souhaitée et du contexte de l’énoncé </a:t>
            </a:r>
          </a:p>
          <a:p>
            <a:pPr marL="342900" indent="-342900">
              <a:buFontTx/>
              <a:buChar char="-"/>
            </a:pPr>
            <a:endParaRPr lang="fr-FR" sz="2000" dirty="0">
              <a:solidFill>
                <a:schemeClr val="tx1"/>
              </a:solidFill>
              <a:latin typeface="Century Gothic" panose="020B0502020202020204" pitchFamily="34" charset="0"/>
            </a:endParaRPr>
          </a:p>
          <a:p>
            <a:r>
              <a:rPr lang="fr-FR" sz="2000" dirty="0">
                <a:solidFill>
                  <a:schemeClr val="tx1"/>
                </a:solidFill>
                <a:latin typeface="Century Gothic" panose="020B0502020202020204" pitchFamily="34" charset="0"/>
              </a:rPr>
              <a:t>=&gt; </a:t>
            </a:r>
            <a:r>
              <a:rPr lang="fr-FR" sz="2000" dirty="0">
                <a:solidFill>
                  <a:srgbClr val="C00000"/>
                </a:solidFill>
                <a:latin typeface="Century Gothic" panose="020B0502020202020204" pitchFamily="34" charset="0"/>
              </a:rPr>
              <a:t>Des options qui ne sont pas forcément mutuellement incompatibles: </a:t>
            </a:r>
            <a:r>
              <a:rPr lang="fr-FR" sz="2000" dirty="0">
                <a:solidFill>
                  <a:schemeClr val="tx1"/>
                </a:solidFill>
                <a:latin typeface="Century Gothic" panose="020B0502020202020204" pitchFamily="34" charset="0"/>
              </a:rPr>
              <a:t>reconnaitre les limites du mot drakkar tout en le préservant pour un effet d’équivalence dynamique, mais en recourant aux termes plus précis du lexique scandinave – adaptés ou non lexicographiquement au français par le truchement du dialecte normand qui vient donner une légitimité étymologique.</a:t>
            </a:r>
          </a:p>
        </p:txBody>
      </p:sp>
      <p:sp>
        <p:nvSpPr>
          <p:cNvPr id="3" name="Titel 2">
            <a:extLst>
              <a:ext uri="{FF2B5EF4-FFF2-40B4-BE49-F238E27FC236}">
                <a16:creationId xmlns:a16="http://schemas.microsoft.com/office/drawing/2014/main" id="{6C15C886-32A1-3F3F-1A08-685B37EFC160}"/>
              </a:ext>
            </a:extLst>
          </p:cNvPr>
          <p:cNvSpPr>
            <a:spLocks noGrp="1"/>
          </p:cNvSpPr>
          <p:nvPr>
            <p:ph type="title"/>
          </p:nvPr>
        </p:nvSpPr>
        <p:spPr/>
        <p:txBody>
          <a:bodyPr/>
          <a:lstStyle/>
          <a:p>
            <a:r>
              <a:rPr lang="da-DK" dirty="0" err="1">
                <a:latin typeface="Alasassy Caps" pitchFamily="2" charset="0"/>
              </a:rPr>
              <a:t>Conclusion</a:t>
            </a:r>
            <a:endParaRPr lang="da-DK" dirty="0">
              <a:latin typeface="Alasassy Caps" pitchFamily="2" charset="0"/>
            </a:endParaRPr>
          </a:p>
        </p:txBody>
      </p:sp>
      <p:sp>
        <p:nvSpPr>
          <p:cNvPr id="4" name="Pladsholder til slidenummer 3">
            <a:extLst>
              <a:ext uri="{FF2B5EF4-FFF2-40B4-BE49-F238E27FC236}">
                <a16:creationId xmlns:a16="http://schemas.microsoft.com/office/drawing/2014/main" id="{687B0A05-EC88-8B48-5E65-E155E4F2E8ED}"/>
              </a:ext>
            </a:extLst>
          </p:cNvPr>
          <p:cNvSpPr>
            <a:spLocks noGrp="1"/>
          </p:cNvSpPr>
          <p:nvPr>
            <p:ph type="sldNum" sz="quarter" idx="10"/>
          </p:nvPr>
        </p:nvSpPr>
        <p:spPr/>
        <p:txBody>
          <a:bodyPr/>
          <a:lstStyle/>
          <a:p>
            <a:pPr>
              <a:defRPr/>
            </a:pPr>
            <a:fld id="{E84D0D07-BA6C-4CE2-85E1-215477AE30BF}" type="slidenum">
              <a:rPr lang="fr-BE" smtClean="0"/>
              <a:pPr>
                <a:defRPr/>
              </a:pPr>
              <a:t>15</a:t>
            </a:fld>
            <a:endParaRPr lang="fr-BE" dirty="0"/>
          </a:p>
        </p:txBody>
      </p:sp>
      <p:sp>
        <p:nvSpPr>
          <p:cNvPr id="5" name="Pladsholder til sidefod 4">
            <a:extLst>
              <a:ext uri="{FF2B5EF4-FFF2-40B4-BE49-F238E27FC236}">
                <a16:creationId xmlns:a16="http://schemas.microsoft.com/office/drawing/2014/main" id="{CBC807C3-EDD5-E8DC-09D6-A42478033CAE}"/>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spTree>
    <p:extLst>
      <p:ext uri="{BB962C8B-B14F-4D97-AF65-F5344CB8AC3E}">
        <p14:creationId xmlns:p14="http://schemas.microsoft.com/office/powerpoint/2010/main" val="9433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34A6869-EC96-7F3F-CDB1-3946EE5B8F7F}"/>
              </a:ext>
            </a:extLst>
          </p:cNvPr>
          <p:cNvSpPr>
            <a:spLocks noGrp="1"/>
          </p:cNvSpPr>
          <p:nvPr>
            <p:ph type="title"/>
          </p:nvPr>
        </p:nvSpPr>
        <p:spPr/>
        <p:txBody>
          <a:bodyPr/>
          <a:lstStyle/>
          <a:p>
            <a:r>
              <a:rPr lang="da-DK" dirty="0" err="1">
                <a:latin typeface="Alasassy Caps" pitchFamily="2" charset="0"/>
              </a:rPr>
              <a:t>Bibliographie</a:t>
            </a:r>
            <a:endParaRPr lang="da-DK" dirty="0">
              <a:latin typeface="Alasassy Caps" pitchFamily="2" charset="0"/>
            </a:endParaRPr>
          </a:p>
        </p:txBody>
      </p:sp>
      <p:sp>
        <p:nvSpPr>
          <p:cNvPr id="4" name="Pladsholder til slidenummer 3">
            <a:extLst>
              <a:ext uri="{FF2B5EF4-FFF2-40B4-BE49-F238E27FC236}">
                <a16:creationId xmlns:a16="http://schemas.microsoft.com/office/drawing/2014/main" id="{56DD0B22-60B8-7794-C5FF-D18B0DBB2938}"/>
              </a:ext>
            </a:extLst>
          </p:cNvPr>
          <p:cNvSpPr>
            <a:spLocks noGrp="1"/>
          </p:cNvSpPr>
          <p:nvPr>
            <p:ph type="sldNum" sz="quarter" idx="10"/>
          </p:nvPr>
        </p:nvSpPr>
        <p:spPr/>
        <p:txBody>
          <a:bodyPr/>
          <a:lstStyle/>
          <a:p>
            <a:pPr>
              <a:defRPr/>
            </a:pPr>
            <a:fld id="{E84D0D07-BA6C-4CE2-85E1-215477AE30BF}" type="slidenum">
              <a:rPr lang="fr-BE" smtClean="0"/>
              <a:pPr>
                <a:defRPr/>
              </a:pPr>
              <a:t>16</a:t>
            </a:fld>
            <a:endParaRPr lang="fr-BE" dirty="0"/>
          </a:p>
        </p:txBody>
      </p:sp>
      <p:sp>
        <p:nvSpPr>
          <p:cNvPr id="5" name="Pladsholder til sidefod 4">
            <a:extLst>
              <a:ext uri="{FF2B5EF4-FFF2-40B4-BE49-F238E27FC236}">
                <a16:creationId xmlns:a16="http://schemas.microsoft.com/office/drawing/2014/main" id="{52DD2E61-44DE-E300-6217-F3DEA9D15F26}"/>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pic>
        <p:nvPicPr>
          <p:cNvPr id="7" name="Billede 6">
            <a:extLst>
              <a:ext uri="{FF2B5EF4-FFF2-40B4-BE49-F238E27FC236}">
                <a16:creationId xmlns:a16="http://schemas.microsoft.com/office/drawing/2014/main" id="{F7BACA15-AAB2-411D-C2C1-F713E7C2729D}"/>
              </a:ext>
            </a:extLst>
          </p:cNvPr>
          <p:cNvPicPr>
            <a:picLocks noChangeAspect="1"/>
          </p:cNvPicPr>
          <p:nvPr/>
        </p:nvPicPr>
        <p:blipFill>
          <a:blip r:embed="rId2"/>
          <a:srcRect t="13653"/>
          <a:stretch/>
        </p:blipFill>
        <p:spPr>
          <a:xfrm>
            <a:off x="0" y="1417638"/>
            <a:ext cx="9144000" cy="4344537"/>
          </a:xfrm>
          <a:prstGeom prst="rect">
            <a:avLst/>
          </a:prstGeom>
        </p:spPr>
      </p:pic>
    </p:spTree>
    <p:extLst>
      <p:ext uri="{BB962C8B-B14F-4D97-AF65-F5344CB8AC3E}">
        <p14:creationId xmlns:p14="http://schemas.microsoft.com/office/powerpoint/2010/main" val="64061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F675FC-859D-4E14-8E20-7D9F826BE1D0}"/>
              </a:ext>
            </a:extLst>
          </p:cNvPr>
          <p:cNvSpPr>
            <a:spLocks noGrp="1"/>
          </p:cNvSpPr>
          <p:nvPr>
            <p:ph type="title"/>
          </p:nvPr>
        </p:nvSpPr>
        <p:spPr/>
        <p:txBody>
          <a:bodyPr/>
          <a:lstStyle/>
          <a:p>
            <a:r>
              <a:rPr lang="da-DK" dirty="0">
                <a:latin typeface="Alasassy Caps" pitchFamily="2" charset="0"/>
              </a:rPr>
              <a:t>Les vikings</a:t>
            </a:r>
          </a:p>
        </p:txBody>
      </p:sp>
      <p:sp>
        <p:nvSpPr>
          <p:cNvPr id="4" name="Pladsholder til slidenummer 3">
            <a:extLst>
              <a:ext uri="{FF2B5EF4-FFF2-40B4-BE49-F238E27FC236}">
                <a16:creationId xmlns:a16="http://schemas.microsoft.com/office/drawing/2014/main" id="{2EDC0D00-A94F-2DE5-51FB-602F485A2340}"/>
              </a:ext>
            </a:extLst>
          </p:cNvPr>
          <p:cNvSpPr>
            <a:spLocks noGrp="1"/>
          </p:cNvSpPr>
          <p:nvPr>
            <p:ph type="sldNum" sz="quarter" idx="10"/>
          </p:nvPr>
        </p:nvSpPr>
        <p:spPr/>
        <p:txBody>
          <a:bodyPr/>
          <a:lstStyle/>
          <a:p>
            <a:pPr>
              <a:defRPr/>
            </a:pPr>
            <a:fld id="{E84D0D07-BA6C-4CE2-85E1-215477AE30BF}" type="slidenum">
              <a:rPr lang="fr-BE" smtClean="0"/>
              <a:pPr>
                <a:defRPr/>
              </a:pPr>
              <a:t>2</a:t>
            </a:fld>
            <a:endParaRPr lang="fr-BE" dirty="0"/>
          </a:p>
        </p:txBody>
      </p:sp>
      <p:sp>
        <p:nvSpPr>
          <p:cNvPr id="5" name="Pladsholder til sidefod 4">
            <a:extLst>
              <a:ext uri="{FF2B5EF4-FFF2-40B4-BE49-F238E27FC236}">
                <a16:creationId xmlns:a16="http://schemas.microsoft.com/office/drawing/2014/main" id="{6C82A359-003D-3A79-AF50-A7F54F619E29}"/>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pic>
        <p:nvPicPr>
          <p:cNvPr id="1030" name="Picture 6">
            <a:extLst>
              <a:ext uri="{FF2B5EF4-FFF2-40B4-BE49-F238E27FC236}">
                <a16:creationId xmlns:a16="http://schemas.microsoft.com/office/drawing/2014/main" id="{F610C9A7-BF4A-2BF9-93E4-9127715DD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04153"/>
            <a:ext cx="2606973" cy="3475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2E1D1EA-9CA3-B208-A29F-7EC614C60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173" y="1204153"/>
            <a:ext cx="3400425" cy="19016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6FE705F-1823-2DBC-24CB-985B41DAE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173" y="3197613"/>
            <a:ext cx="2606973" cy="9072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3751238-047C-AFBC-A78B-BCE62A199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576" y="1204153"/>
            <a:ext cx="2072249" cy="30954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D337544-8A00-ABAF-3767-CC4DA336B3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61" b="31757"/>
          <a:stretch/>
        </p:blipFill>
        <p:spPr bwMode="auto">
          <a:xfrm>
            <a:off x="3538373" y="4406899"/>
            <a:ext cx="2452024" cy="198006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04C95E93-ACE8-2041-5C6A-2C11A99B2418}"/>
              </a:ext>
            </a:extLst>
          </p:cNvPr>
          <p:cNvSpPr txBox="1"/>
          <p:nvPr/>
        </p:nvSpPr>
        <p:spPr>
          <a:xfrm>
            <a:off x="304800" y="6144768"/>
            <a:ext cx="914400" cy="914400"/>
          </a:xfrm>
          <a:prstGeom prst="rect">
            <a:avLst/>
          </a:prstGeom>
        </p:spPr>
        <p:txBody>
          <a:bodyPr vert="horz" wrap="none" lIns="91440" tIns="45720" rIns="91440" bIns="45720" rtlCol="0">
            <a:normAutofit/>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r>
              <a:rPr kumimoji="0" lang="da-DK" sz="12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Image Source: Wikipedia Commons</a:t>
            </a:r>
          </a:p>
        </p:txBody>
      </p:sp>
    </p:spTree>
    <p:extLst>
      <p:ext uri="{BB962C8B-B14F-4D97-AF65-F5344CB8AC3E}">
        <p14:creationId xmlns:p14="http://schemas.microsoft.com/office/powerpoint/2010/main" val="411358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F8D2-788A-33E2-EFAE-2579AD4CAB6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FB7C721-6237-8F74-0251-EA7B575A2B99}"/>
              </a:ext>
            </a:extLst>
          </p:cNvPr>
          <p:cNvSpPr>
            <a:spLocks noGrp="1"/>
          </p:cNvSpPr>
          <p:nvPr>
            <p:ph type="title"/>
          </p:nvPr>
        </p:nvSpPr>
        <p:spPr/>
        <p:txBody>
          <a:bodyPr/>
          <a:lstStyle/>
          <a:p>
            <a:r>
              <a:rPr lang="da-DK" dirty="0">
                <a:latin typeface="Alasassy Caps" pitchFamily="2" charset="0"/>
              </a:rPr>
              <a:t>Les vikings</a:t>
            </a:r>
          </a:p>
        </p:txBody>
      </p:sp>
      <p:sp>
        <p:nvSpPr>
          <p:cNvPr id="4" name="Pladsholder til slidenummer 3">
            <a:extLst>
              <a:ext uri="{FF2B5EF4-FFF2-40B4-BE49-F238E27FC236}">
                <a16:creationId xmlns:a16="http://schemas.microsoft.com/office/drawing/2014/main" id="{19615B41-4CAC-3724-EAC7-9853FC87A781}"/>
              </a:ext>
            </a:extLst>
          </p:cNvPr>
          <p:cNvSpPr>
            <a:spLocks noGrp="1"/>
          </p:cNvSpPr>
          <p:nvPr>
            <p:ph type="sldNum" sz="quarter" idx="10"/>
          </p:nvPr>
        </p:nvSpPr>
        <p:spPr/>
        <p:txBody>
          <a:bodyPr/>
          <a:lstStyle/>
          <a:p>
            <a:pPr>
              <a:defRPr/>
            </a:pPr>
            <a:fld id="{E84D0D07-BA6C-4CE2-85E1-215477AE30BF}" type="slidenum">
              <a:rPr lang="fr-BE" smtClean="0"/>
              <a:pPr>
                <a:defRPr/>
              </a:pPr>
              <a:t>3</a:t>
            </a:fld>
            <a:endParaRPr lang="fr-BE" dirty="0"/>
          </a:p>
        </p:txBody>
      </p:sp>
      <p:sp>
        <p:nvSpPr>
          <p:cNvPr id="5" name="Pladsholder til sidefod 4">
            <a:extLst>
              <a:ext uri="{FF2B5EF4-FFF2-40B4-BE49-F238E27FC236}">
                <a16:creationId xmlns:a16="http://schemas.microsoft.com/office/drawing/2014/main" id="{0C96CE1C-1558-9E37-64B7-D700FC142DB1}"/>
              </a:ext>
            </a:extLst>
          </p:cNvPr>
          <p:cNvSpPr>
            <a:spLocks noGrp="1"/>
          </p:cNvSpPr>
          <p:nvPr>
            <p:ph type="ftr" sz="quarter" idx="11"/>
          </p:nvPr>
        </p:nvSpPr>
        <p:spPr/>
        <p:txBody>
          <a:bodyPr/>
          <a:lstStyle/>
          <a:p>
            <a:pPr>
              <a:defRPr/>
            </a:pPr>
            <a:r>
              <a:rPr lang="fr-BE"/>
              <a:t>Prof. Untel     |     Service Untel     (voir pied de page dans le menu Powerpoint)</a:t>
            </a:r>
            <a:endParaRPr lang="fr-BE" dirty="0"/>
          </a:p>
        </p:txBody>
      </p:sp>
      <p:pic>
        <p:nvPicPr>
          <p:cNvPr id="1026" name="Picture 2">
            <a:extLst>
              <a:ext uri="{FF2B5EF4-FFF2-40B4-BE49-F238E27FC236}">
                <a16:creationId xmlns:a16="http://schemas.microsoft.com/office/drawing/2014/main" id="{259181B6-BBE5-8EB4-F3A6-B5E6780EB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464782"/>
            <a:ext cx="7334250" cy="4707417"/>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3A3ACDF6-AA3D-FD30-6693-DA426415F22D}"/>
              </a:ext>
            </a:extLst>
          </p:cNvPr>
          <p:cNvSpPr txBox="1"/>
          <p:nvPr/>
        </p:nvSpPr>
        <p:spPr>
          <a:xfrm>
            <a:off x="4572000" y="1827214"/>
            <a:ext cx="3384568" cy="1112520"/>
          </a:xfrm>
          <a:prstGeom prst="rect">
            <a:avLst/>
          </a:prstGeom>
        </p:spPr>
        <p:style>
          <a:lnRef idx="2">
            <a:schemeClr val="accent2"/>
          </a:lnRef>
          <a:fillRef idx="1">
            <a:schemeClr val="lt1"/>
          </a:fillRef>
          <a:effectRef idx="0">
            <a:schemeClr val="accent2"/>
          </a:effectRef>
          <a:fontRef idx="minor">
            <a:schemeClr val="dk1"/>
          </a:fontRef>
        </p:style>
        <p:txBody>
          <a:bodyPr vert="horz" wrap="none" lIns="91440" tIns="45720" rIns="91440" bIns="45720" rtlCol="0">
            <a:normAutofit/>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r>
              <a:rPr kumimoji="0" lang="da-DK" sz="6600" b="0" i="0" u="none" strike="noStrike" kern="1200" cap="none" spc="0" normalizeH="0" baseline="0" noProof="0" dirty="0">
                <a:ln>
                  <a:noFill/>
                </a:ln>
                <a:solidFill>
                  <a:srgbClr val="C00000"/>
                </a:solidFill>
                <a:effectLst/>
                <a:uLnTx/>
                <a:uFillTx/>
                <a:latin typeface="Calibri" pitchFamily="34" charset="0"/>
                <a:ea typeface="Calibri" pitchFamily="34" charset="0"/>
                <a:cs typeface="Times New Roman" pitchFamily="18" charset="0"/>
              </a:rPr>
              <a:t>DRAKKAR</a:t>
            </a:r>
          </a:p>
        </p:txBody>
      </p:sp>
      <p:sp>
        <p:nvSpPr>
          <p:cNvPr id="6" name="Tekstfelt 5">
            <a:extLst>
              <a:ext uri="{FF2B5EF4-FFF2-40B4-BE49-F238E27FC236}">
                <a16:creationId xmlns:a16="http://schemas.microsoft.com/office/drawing/2014/main" id="{628C5EEB-65D2-F07F-FB24-FCC6C23C243A}"/>
              </a:ext>
            </a:extLst>
          </p:cNvPr>
          <p:cNvSpPr txBox="1"/>
          <p:nvPr/>
        </p:nvSpPr>
        <p:spPr>
          <a:xfrm>
            <a:off x="268224" y="6246774"/>
            <a:ext cx="914400" cy="914400"/>
          </a:xfrm>
          <a:prstGeom prst="rect">
            <a:avLst/>
          </a:prstGeom>
        </p:spPr>
        <p:txBody>
          <a:bodyPr vert="horz" wrap="none" lIns="91440" tIns="45720" rIns="91440" bIns="45720" rtlCol="0">
            <a:normAutofit/>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r>
              <a:rPr kumimoji="0" lang="da-DK" sz="12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Image Source: Wikipedia Commons</a:t>
            </a:r>
          </a:p>
        </p:txBody>
      </p:sp>
    </p:spTree>
    <p:extLst>
      <p:ext uri="{BB962C8B-B14F-4D97-AF65-F5344CB8AC3E}">
        <p14:creationId xmlns:p14="http://schemas.microsoft.com/office/powerpoint/2010/main" val="654317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A789C4A-13F3-316B-7C2B-0DE0429C9C21}"/>
              </a:ext>
            </a:extLst>
          </p:cNvPr>
          <p:cNvSpPr>
            <a:spLocks noGrp="1"/>
          </p:cNvSpPr>
          <p:nvPr>
            <p:ph idx="1"/>
          </p:nvPr>
        </p:nvSpPr>
        <p:spPr/>
        <p:txBody>
          <a:bodyPr>
            <a:normAutofit fontScale="62500" lnSpcReduction="20000"/>
          </a:bodyPr>
          <a:lstStyle/>
          <a:p>
            <a:r>
              <a:rPr lang="fr-FR" sz="2400" noProof="0" dirty="0">
                <a:solidFill>
                  <a:schemeClr val="tx1"/>
                </a:solidFill>
                <a:latin typeface="Century Gothic" panose="020B0502020202020204" pitchFamily="34" charset="0"/>
              </a:rPr>
              <a:t>« Liquidons d’abord sans appel l’absurde et monstrueux mot français drakkar. </a:t>
            </a:r>
          </a:p>
          <a:p>
            <a:r>
              <a:rPr lang="fr-FR" sz="2400" noProof="0" dirty="0">
                <a:solidFill>
                  <a:schemeClr val="tx1"/>
                </a:solidFill>
                <a:latin typeface="Century Gothic" panose="020B0502020202020204" pitchFamily="34" charset="0"/>
              </a:rPr>
              <a:t>Comme, en dépit de tout bon sens, il est en passe d’entrer définitivement dans notre langue, je préciserai qu’il ne se justifie pas d’un point de vue lexicologique, ni grammatical. »</a:t>
            </a:r>
          </a:p>
          <a:p>
            <a:pPr algn="just"/>
            <a:endParaRPr lang="fr-FR" sz="2400" noProof="0" dirty="0">
              <a:solidFill>
                <a:schemeClr val="tx1"/>
              </a:solidFill>
              <a:latin typeface="Century Gothic" panose="020B0502020202020204" pitchFamily="34" charset="0"/>
            </a:endParaRPr>
          </a:p>
          <a:p>
            <a:pPr marL="342900" indent="-342900" algn="just">
              <a:buFontTx/>
              <a:buChar char="-"/>
            </a:pPr>
            <a:r>
              <a:rPr lang="fr-FR" sz="2400" noProof="0" dirty="0">
                <a:solidFill>
                  <a:schemeClr val="tx1"/>
                </a:solidFill>
                <a:latin typeface="Century Gothic" panose="020B0502020202020204" pitchFamily="34" charset="0"/>
              </a:rPr>
              <a:t>Regis Boyer (2004)</a:t>
            </a:r>
            <a:endParaRPr lang="fr-FR" sz="2400" i="1" noProof="0" dirty="0">
              <a:solidFill>
                <a:schemeClr val="tx1"/>
              </a:solidFill>
              <a:latin typeface="Century Gothic" panose="020B0502020202020204" pitchFamily="34" charset="0"/>
            </a:endParaRPr>
          </a:p>
          <a:p>
            <a:pPr marL="342900" indent="-342900" algn="just">
              <a:buFontTx/>
              <a:buChar char="-"/>
            </a:pPr>
            <a:endParaRPr lang="fr-FR" sz="2400" i="1" noProof="0" dirty="0">
              <a:solidFill>
                <a:schemeClr val="tx1"/>
              </a:solidFill>
              <a:latin typeface="Century Gothic" panose="020B0502020202020204" pitchFamily="34" charset="0"/>
            </a:endParaRPr>
          </a:p>
          <a:p>
            <a:r>
              <a:rPr lang="fr-FR" sz="2400" noProof="0" dirty="0">
                <a:solidFill>
                  <a:schemeClr val="tx1"/>
                </a:solidFill>
                <a:latin typeface="Century Gothic" panose="020B0502020202020204" pitchFamily="34" charset="0"/>
              </a:rPr>
              <a:t>« Non seulement ce mot est un barbarisme, mais sa popularité indue en a fait celui que les Français emploient communément et abusivement pour désigner tout type de bateau viking. »</a:t>
            </a:r>
          </a:p>
          <a:p>
            <a:endParaRPr lang="fr-FR" sz="2400" noProof="0" dirty="0">
              <a:solidFill>
                <a:schemeClr val="tx1"/>
              </a:solidFill>
              <a:latin typeface="Century Gothic" panose="020B0502020202020204" pitchFamily="34" charset="0"/>
            </a:endParaRPr>
          </a:p>
          <a:p>
            <a:pPr marL="342900" indent="-342900">
              <a:buFontTx/>
              <a:buChar char="-"/>
            </a:pPr>
            <a:r>
              <a:rPr lang="fr-FR" sz="2400" noProof="0" dirty="0">
                <a:solidFill>
                  <a:schemeClr val="tx1"/>
                </a:solidFill>
                <a:latin typeface="Century Gothic" panose="020B0502020202020204" pitchFamily="34" charset="0"/>
              </a:rPr>
              <a:t>Jean Renaud (2019)</a:t>
            </a:r>
          </a:p>
          <a:p>
            <a:pPr marL="342900" indent="-342900">
              <a:buFontTx/>
              <a:buChar char="-"/>
            </a:pPr>
            <a:endParaRPr lang="fr-FR" sz="2400" noProof="0" dirty="0">
              <a:solidFill>
                <a:schemeClr val="tx1"/>
              </a:solidFill>
              <a:latin typeface="Century Gothic" panose="020B0502020202020204" pitchFamily="34" charset="0"/>
            </a:endParaRPr>
          </a:p>
          <a:p>
            <a:r>
              <a:rPr lang="fr-FR" sz="2400" noProof="0" dirty="0">
                <a:solidFill>
                  <a:schemeClr val="tx1"/>
                </a:solidFill>
                <a:latin typeface="Century Gothic" panose="020B0502020202020204" pitchFamily="34" charset="0"/>
              </a:rPr>
              <a:t>« L’usage du mot </a:t>
            </a:r>
            <a:r>
              <a:rPr lang="fr-FR" sz="2400" i="1" noProof="0" dirty="0">
                <a:solidFill>
                  <a:schemeClr val="tx1"/>
                </a:solidFill>
                <a:latin typeface="Century Gothic" panose="020B0502020202020204" pitchFamily="34" charset="0"/>
              </a:rPr>
              <a:t>drakkar</a:t>
            </a:r>
            <a:r>
              <a:rPr lang="fr-FR" sz="2400" noProof="0" dirty="0">
                <a:solidFill>
                  <a:schemeClr val="tx1"/>
                </a:solidFill>
                <a:latin typeface="Century Gothic" panose="020B0502020202020204" pitchFamily="34" charset="0"/>
              </a:rPr>
              <a:t> est récent (…) et inapproprié. »</a:t>
            </a:r>
          </a:p>
          <a:p>
            <a:endParaRPr lang="fr-FR" sz="2400" noProof="0" dirty="0">
              <a:solidFill>
                <a:schemeClr val="tx1"/>
              </a:solidFill>
              <a:latin typeface="Century Gothic" panose="020B0502020202020204" pitchFamily="34" charset="0"/>
            </a:endParaRPr>
          </a:p>
          <a:p>
            <a:pPr marL="342900" indent="-342900">
              <a:buFontTx/>
              <a:buChar char="-"/>
            </a:pPr>
            <a:r>
              <a:rPr lang="fr-FR" sz="2400" noProof="0" dirty="0">
                <a:solidFill>
                  <a:schemeClr val="tx1"/>
                </a:solidFill>
                <a:latin typeface="Century Gothic" panose="020B0502020202020204" pitchFamily="34" charset="0"/>
              </a:rPr>
              <a:t>Pierre Bauduin (2023)</a:t>
            </a:r>
          </a:p>
          <a:p>
            <a:pPr marL="342900" indent="-342900">
              <a:buFontTx/>
              <a:buChar char="-"/>
            </a:pPr>
            <a:endParaRPr lang="fr-FR" sz="2400" noProof="0" dirty="0">
              <a:solidFill>
                <a:schemeClr val="tx1"/>
              </a:solidFill>
              <a:latin typeface="Century Gothic" panose="020B0502020202020204" pitchFamily="34" charset="0"/>
            </a:endParaRPr>
          </a:p>
          <a:p>
            <a:r>
              <a:rPr lang="fr-FR" sz="2400" noProof="0" dirty="0">
                <a:solidFill>
                  <a:schemeClr val="tx1"/>
                </a:solidFill>
                <a:latin typeface="Century Gothic" panose="020B0502020202020204" pitchFamily="34" charset="0"/>
              </a:rPr>
              <a:t>« Le drakkar n’existe nulle part ailleurs que dans notre imaginaire francophone. »</a:t>
            </a:r>
          </a:p>
          <a:p>
            <a:endParaRPr lang="fr-FR" sz="2400" noProof="0" dirty="0">
              <a:solidFill>
                <a:schemeClr val="tx1"/>
              </a:solidFill>
              <a:latin typeface="Century Gothic" panose="020B0502020202020204" pitchFamily="34" charset="0"/>
            </a:endParaRPr>
          </a:p>
          <a:p>
            <a:pPr marL="342900" indent="-342900">
              <a:buFontTx/>
              <a:buChar char="-"/>
            </a:pPr>
            <a:r>
              <a:rPr lang="fr-FR" sz="2400" noProof="0" dirty="0">
                <a:solidFill>
                  <a:schemeClr val="tx1"/>
                </a:solidFill>
                <a:latin typeface="Century Gothic" panose="020B0502020202020204" pitchFamily="34" charset="0"/>
              </a:rPr>
              <a:t>Lucie </a:t>
            </a:r>
            <a:r>
              <a:rPr lang="fr-FR" sz="2400" noProof="0" dirty="0" err="1">
                <a:solidFill>
                  <a:schemeClr val="tx1"/>
                </a:solidFill>
                <a:latin typeface="Century Gothic" panose="020B0502020202020204" pitchFamily="34" charset="0"/>
              </a:rPr>
              <a:t>Malbos</a:t>
            </a:r>
            <a:r>
              <a:rPr lang="fr-FR" sz="2400" noProof="0" dirty="0">
                <a:solidFill>
                  <a:schemeClr val="tx1"/>
                </a:solidFill>
                <a:latin typeface="Century Gothic" panose="020B0502020202020204" pitchFamily="34" charset="0"/>
              </a:rPr>
              <a:t> (2024)</a:t>
            </a:r>
          </a:p>
          <a:p>
            <a:endParaRPr lang="fr-FR" sz="2400" noProof="0" dirty="0">
              <a:solidFill>
                <a:schemeClr val="tx1"/>
              </a:solidFill>
              <a:latin typeface="Century Gothic" panose="020B0502020202020204" pitchFamily="34" charset="0"/>
            </a:endParaRPr>
          </a:p>
          <a:p>
            <a:endParaRPr lang="fr-FR" sz="2400" noProof="0" dirty="0">
              <a:solidFill>
                <a:schemeClr val="tx1"/>
              </a:solidFill>
              <a:latin typeface="Century Gothic" panose="020B0502020202020204" pitchFamily="34" charset="0"/>
            </a:endParaRPr>
          </a:p>
          <a:p>
            <a:endParaRPr lang="fr-FR" noProof="0" dirty="0"/>
          </a:p>
          <a:p>
            <a:endParaRPr lang="fr-FR" noProof="0" dirty="0"/>
          </a:p>
          <a:p>
            <a:endParaRPr lang="fr-FR" noProof="0" dirty="0"/>
          </a:p>
        </p:txBody>
      </p:sp>
      <p:sp>
        <p:nvSpPr>
          <p:cNvPr id="3" name="Titel 2">
            <a:extLst>
              <a:ext uri="{FF2B5EF4-FFF2-40B4-BE49-F238E27FC236}">
                <a16:creationId xmlns:a16="http://schemas.microsoft.com/office/drawing/2014/main" id="{5166D965-7E7F-F45C-9D63-B5BE3B4A680D}"/>
              </a:ext>
            </a:extLst>
          </p:cNvPr>
          <p:cNvSpPr>
            <a:spLocks noGrp="1"/>
          </p:cNvSpPr>
          <p:nvPr>
            <p:ph type="title"/>
          </p:nvPr>
        </p:nvSpPr>
        <p:spPr/>
        <p:txBody>
          <a:bodyPr/>
          <a:lstStyle/>
          <a:p>
            <a:r>
              <a:rPr lang="fr-FR" noProof="0" dirty="0">
                <a:latin typeface="Alasassy Caps" pitchFamily="2" charset="0"/>
              </a:rPr>
              <a:t>Tant de haine pour un seul mot</a:t>
            </a:r>
            <a:endParaRPr lang="fr-FR" noProof="0" dirty="0"/>
          </a:p>
        </p:txBody>
      </p:sp>
      <p:sp>
        <p:nvSpPr>
          <p:cNvPr id="4" name="Pladsholder til slidenummer 3">
            <a:extLst>
              <a:ext uri="{FF2B5EF4-FFF2-40B4-BE49-F238E27FC236}">
                <a16:creationId xmlns:a16="http://schemas.microsoft.com/office/drawing/2014/main" id="{843510C2-D023-8DA4-44B6-250982E992EA}"/>
              </a:ext>
            </a:extLst>
          </p:cNvPr>
          <p:cNvSpPr>
            <a:spLocks noGrp="1"/>
          </p:cNvSpPr>
          <p:nvPr>
            <p:ph type="sldNum" sz="quarter" idx="10"/>
          </p:nvPr>
        </p:nvSpPr>
        <p:spPr/>
        <p:txBody>
          <a:bodyPr/>
          <a:lstStyle/>
          <a:p>
            <a:pPr>
              <a:defRPr/>
            </a:pPr>
            <a:fld id="{E84D0D07-BA6C-4CE2-85E1-215477AE30BF}" type="slidenum">
              <a:rPr lang="fr-FR" noProof="0" smtClean="0"/>
              <a:pPr>
                <a:defRPr/>
              </a:pPr>
              <a:t>4</a:t>
            </a:fld>
            <a:endParaRPr lang="fr-FR" noProof="0" dirty="0"/>
          </a:p>
        </p:txBody>
      </p:sp>
      <p:sp>
        <p:nvSpPr>
          <p:cNvPr id="5" name="Pladsholder til sidefod 4">
            <a:extLst>
              <a:ext uri="{FF2B5EF4-FFF2-40B4-BE49-F238E27FC236}">
                <a16:creationId xmlns:a16="http://schemas.microsoft.com/office/drawing/2014/main" id="{731A8AA1-7AF7-7AFD-E414-1E1F03EE398B}"/>
              </a:ext>
            </a:extLst>
          </p:cNvPr>
          <p:cNvSpPr>
            <a:spLocks noGrp="1"/>
          </p:cNvSpPr>
          <p:nvPr>
            <p:ph type="ftr" sz="quarter" idx="11"/>
          </p:nvPr>
        </p:nvSpPr>
        <p:spPr/>
        <p:txBody>
          <a:bodyPr/>
          <a:lstStyle/>
          <a:p>
            <a:pPr>
              <a:defRPr/>
            </a:pPr>
            <a:r>
              <a:rPr lang="fr-FR" noProof="0" dirty="0"/>
              <a:t>Prof. Untel     |     Service Untel     (voir pied de page dans le menu Powerpoint)</a:t>
            </a:r>
          </a:p>
        </p:txBody>
      </p:sp>
    </p:spTree>
    <p:extLst>
      <p:ext uri="{BB962C8B-B14F-4D97-AF65-F5344CB8AC3E}">
        <p14:creationId xmlns:p14="http://schemas.microsoft.com/office/powerpoint/2010/main" val="197207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500"/>
                                        <p:tgtEl>
                                          <p:spTgt spid="2">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Effect transition="in" filter="fade">
                                      <p:cBhvr>
                                        <p:cTn id="29" dur="500"/>
                                        <p:tgtEl>
                                          <p:spTgt spid="2">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fade">
                                      <p:cBhvr>
                                        <p:cTn id="34" dur="500"/>
                                        <p:tgtEl>
                                          <p:spTgt spid="2">
                                            <p:txEl>
                                              <p:pRg st="13" end="1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animEffect transition="in" filter="fade">
                                      <p:cBhvr>
                                        <p:cTn id="37"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1B31A1F-96A3-AF8D-0DBB-604D10F1CFA1}"/>
              </a:ext>
            </a:extLst>
          </p:cNvPr>
          <p:cNvSpPr>
            <a:spLocks noGrp="1"/>
          </p:cNvSpPr>
          <p:nvPr>
            <p:ph idx="1"/>
          </p:nvPr>
        </p:nvSpPr>
        <p:spPr/>
        <p:txBody>
          <a:bodyPr>
            <a:normAutofit/>
          </a:bodyPr>
          <a:lstStyle/>
          <a:p>
            <a:r>
              <a:rPr lang="fr-FR" sz="2400" noProof="0" dirty="0">
                <a:solidFill>
                  <a:schemeClr val="tx1"/>
                </a:solidFill>
                <a:latin typeface="Century Gothic" panose="020B0502020202020204" pitchFamily="34" charset="0"/>
              </a:rPr>
              <a:t>Et si oui, quelle solution choisir pour parler des bateaux vikings?</a:t>
            </a:r>
          </a:p>
          <a:p>
            <a:endParaRPr lang="fr-FR" sz="2400" noProof="0" dirty="0">
              <a:solidFill>
                <a:schemeClr val="tx1"/>
              </a:solidFill>
              <a:latin typeface="Century Gothic" panose="020B0502020202020204" pitchFamily="34" charset="0"/>
            </a:endParaRPr>
          </a:p>
          <a:p>
            <a:r>
              <a:rPr lang="fr-FR" sz="2400" noProof="0" dirty="0">
                <a:solidFill>
                  <a:schemeClr val="tx1"/>
                </a:solidFill>
                <a:latin typeface="Century Gothic" panose="020B0502020202020204" pitchFamily="34" charset="0"/>
              </a:rPr>
              <a:t>Deux aspects que l’on peut prendre en compte pour orienter nos choix :</a:t>
            </a:r>
          </a:p>
          <a:p>
            <a:pPr marL="457200" indent="-457200">
              <a:buFontTx/>
              <a:buChar char="-"/>
            </a:pPr>
            <a:r>
              <a:rPr lang="fr-FR" sz="2400" noProof="0" dirty="0">
                <a:solidFill>
                  <a:schemeClr val="tx1"/>
                </a:solidFill>
                <a:latin typeface="Century Gothic" panose="020B0502020202020204" pitchFamily="34" charset="0"/>
              </a:rPr>
              <a:t>L’exactitude </a:t>
            </a:r>
            <a:r>
              <a:rPr lang="fr-FR" sz="2400" b="1" noProof="0" dirty="0">
                <a:solidFill>
                  <a:srgbClr val="C00000"/>
                </a:solidFill>
                <a:latin typeface="Century Gothic" panose="020B0502020202020204" pitchFamily="34" charset="0"/>
              </a:rPr>
              <a:t>étymologique</a:t>
            </a:r>
            <a:r>
              <a:rPr lang="fr-FR" sz="2400" noProof="0" dirty="0">
                <a:solidFill>
                  <a:schemeClr val="tx1"/>
                </a:solidFill>
                <a:latin typeface="Century Gothic" panose="020B0502020202020204" pitchFamily="34" charset="0"/>
              </a:rPr>
              <a:t> et </a:t>
            </a:r>
            <a:r>
              <a:rPr lang="fr-FR" sz="2400" b="1" noProof="0" dirty="0">
                <a:solidFill>
                  <a:srgbClr val="C00000"/>
                </a:solidFill>
                <a:latin typeface="Century Gothic" panose="020B0502020202020204" pitchFamily="34" charset="0"/>
              </a:rPr>
              <a:t>historique</a:t>
            </a:r>
            <a:r>
              <a:rPr lang="fr-FR" sz="2400" noProof="0" dirty="0">
                <a:solidFill>
                  <a:schemeClr val="tx1"/>
                </a:solidFill>
                <a:latin typeface="Century Gothic" panose="020B0502020202020204" pitchFamily="34" charset="0"/>
              </a:rPr>
              <a:t> du terme</a:t>
            </a:r>
          </a:p>
          <a:p>
            <a:pPr marL="457200" indent="-457200">
              <a:buFontTx/>
              <a:buChar char="-"/>
            </a:pPr>
            <a:r>
              <a:rPr lang="fr-FR" sz="2400" noProof="0" dirty="0">
                <a:solidFill>
                  <a:schemeClr val="tx1"/>
                </a:solidFill>
                <a:latin typeface="Century Gothic" panose="020B0502020202020204" pitchFamily="34" charset="0"/>
              </a:rPr>
              <a:t>L’utilité  du terme par rapport au lecteur (</a:t>
            </a:r>
            <a:r>
              <a:rPr lang="fr-FR" sz="2400" b="1" noProof="0" dirty="0" err="1">
                <a:solidFill>
                  <a:srgbClr val="C00000"/>
                </a:solidFill>
                <a:latin typeface="Century Gothic" panose="020B0502020202020204" pitchFamily="34" charset="0"/>
              </a:rPr>
              <a:t>skopos</a:t>
            </a:r>
            <a:r>
              <a:rPr lang="fr-FR" sz="2400" noProof="0" dirty="0">
                <a:solidFill>
                  <a:schemeClr val="tx1"/>
                </a:solidFill>
                <a:latin typeface="Century Gothic" panose="020B0502020202020204" pitchFamily="34" charset="0"/>
              </a:rPr>
              <a:t>)</a:t>
            </a:r>
          </a:p>
        </p:txBody>
      </p:sp>
      <p:sp>
        <p:nvSpPr>
          <p:cNvPr id="3" name="Titel 2">
            <a:extLst>
              <a:ext uri="{FF2B5EF4-FFF2-40B4-BE49-F238E27FC236}">
                <a16:creationId xmlns:a16="http://schemas.microsoft.com/office/drawing/2014/main" id="{64F5158A-2122-54F7-9894-8687BD8A3E39}"/>
              </a:ext>
            </a:extLst>
          </p:cNvPr>
          <p:cNvSpPr>
            <a:spLocks noGrp="1"/>
          </p:cNvSpPr>
          <p:nvPr>
            <p:ph type="title"/>
          </p:nvPr>
        </p:nvSpPr>
        <p:spPr/>
        <p:txBody>
          <a:bodyPr/>
          <a:lstStyle/>
          <a:p>
            <a:r>
              <a:rPr lang="fr-FR" noProof="0" dirty="0">
                <a:latin typeface="Alasassy Caps" pitchFamily="2" charset="0"/>
              </a:rPr>
              <a:t>Doit-on vraiment le détester?</a:t>
            </a:r>
          </a:p>
        </p:txBody>
      </p:sp>
      <p:sp>
        <p:nvSpPr>
          <p:cNvPr id="4" name="Pladsholder til slidenummer 3">
            <a:extLst>
              <a:ext uri="{FF2B5EF4-FFF2-40B4-BE49-F238E27FC236}">
                <a16:creationId xmlns:a16="http://schemas.microsoft.com/office/drawing/2014/main" id="{EF383842-FB76-F3AC-6394-F0F4D6C3947A}"/>
              </a:ext>
            </a:extLst>
          </p:cNvPr>
          <p:cNvSpPr>
            <a:spLocks noGrp="1"/>
          </p:cNvSpPr>
          <p:nvPr>
            <p:ph type="sldNum" sz="quarter" idx="10"/>
          </p:nvPr>
        </p:nvSpPr>
        <p:spPr/>
        <p:txBody>
          <a:bodyPr/>
          <a:lstStyle/>
          <a:p>
            <a:pPr>
              <a:defRPr/>
            </a:pPr>
            <a:fld id="{E84D0D07-BA6C-4CE2-85E1-215477AE30BF}" type="slidenum">
              <a:rPr lang="fr-FR" noProof="0" smtClean="0"/>
              <a:pPr>
                <a:defRPr/>
              </a:pPr>
              <a:t>5</a:t>
            </a:fld>
            <a:endParaRPr lang="fr-FR" noProof="0" dirty="0"/>
          </a:p>
        </p:txBody>
      </p:sp>
      <p:sp>
        <p:nvSpPr>
          <p:cNvPr id="5" name="Pladsholder til sidefod 4">
            <a:extLst>
              <a:ext uri="{FF2B5EF4-FFF2-40B4-BE49-F238E27FC236}">
                <a16:creationId xmlns:a16="http://schemas.microsoft.com/office/drawing/2014/main" id="{5D677685-3736-429E-07D2-7FEE35D1CBF6}"/>
              </a:ext>
            </a:extLst>
          </p:cNvPr>
          <p:cNvSpPr>
            <a:spLocks noGrp="1"/>
          </p:cNvSpPr>
          <p:nvPr>
            <p:ph type="ftr" sz="quarter" idx="11"/>
          </p:nvPr>
        </p:nvSpPr>
        <p:spPr/>
        <p:txBody>
          <a:bodyPr/>
          <a:lstStyle/>
          <a:p>
            <a:pPr>
              <a:defRPr/>
            </a:pPr>
            <a:r>
              <a:rPr lang="fr-FR" noProof="0" dirty="0"/>
              <a:t>Prof. Untel     |     Service Untel     (voir pied de page dans le menu Powerpoint)</a:t>
            </a:r>
          </a:p>
        </p:txBody>
      </p:sp>
    </p:spTree>
    <p:extLst>
      <p:ext uri="{BB962C8B-B14F-4D97-AF65-F5344CB8AC3E}">
        <p14:creationId xmlns:p14="http://schemas.microsoft.com/office/powerpoint/2010/main" val="680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B010CA8D-9D9B-4F2F-C3CB-9CDE3A944E26}"/>
              </a:ext>
            </a:extLst>
          </p:cNvPr>
          <p:cNvSpPr>
            <a:spLocks noGrp="1"/>
          </p:cNvSpPr>
          <p:nvPr>
            <p:ph idx="1"/>
          </p:nvPr>
        </p:nvSpPr>
        <p:spPr/>
        <p:txBody>
          <a:bodyPr>
            <a:normAutofit/>
          </a:bodyPr>
          <a:lstStyle/>
          <a:p>
            <a:r>
              <a:rPr lang="fr-FR" sz="2000" dirty="0">
                <a:solidFill>
                  <a:schemeClr val="tx1"/>
                </a:solidFill>
                <a:latin typeface="Century Gothic" panose="020B0502020202020204" pitchFamily="34" charset="0"/>
              </a:rPr>
              <a:t>« Drakkar » est un mot inventé au XIXe par Auguste </a:t>
            </a:r>
            <a:r>
              <a:rPr lang="fr-FR" sz="2000" dirty="0" err="1">
                <a:solidFill>
                  <a:schemeClr val="tx1"/>
                </a:solidFill>
                <a:latin typeface="Century Gothic" panose="020B0502020202020204" pitchFamily="34" charset="0"/>
              </a:rPr>
              <a:t>Jal</a:t>
            </a:r>
            <a:r>
              <a:rPr lang="fr-FR" sz="2000" dirty="0">
                <a:solidFill>
                  <a:schemeClr val="tx1"/>
                </a:solidFill>
                <a:latin typeface="Century Gothic" panose="020B0502020202020204" pitchFamily="34" charset="0"/>
              </a:rPr>
              <a:t> (1795-1873).</a:t>
            </a:r>
          </a:p>
          <a:p>
            <a:r>
              <a:rPr lang="fr-FR" sz="2000" noProof="0" dirty="0">
                <a:solidFill>
                  <a:schemeClr val="tx1"/>
                </a:solidFill>
                <a:latin typeface="Century Gothic" panose="020B0502020202020204" pitchFamily="34" charset="0"/>
              </a:rPr>
              <a:t>Selon</a:t>
            </a:r>
            <a:r>
              <a:rPr lang="fr-FR" sz="2000" dirty="0">
                <a:solidFill>
                  <a:schemeClr val="tx1"/>
                </a:solidFill>
                <a:latin typeface="Century Gothic" panose="020B0502020202020204" pitchFamily="34" charset="0"/>
              </a:rPr>
              <a:t> </a:t>
            </a:r>
            <a:r>
              <a:rPr lang="fr-FR" sz="2000" dirty="0" err="1">
                <a:solidFill>
                  <a:schemeClr val="tx1"/>
                </a:solidFill>
                <a:latin typeface="Century Gothic" panose="020B0502020202020204" pitchFamily="34" charset="0"/>
              </a:rPr>
              <a:t>Jal</a:t>
            </a:r>
            <a:r>
              <a:rPr lang="fr-FR" sz="2000" dirty="0">
                <a:solidFill>
                  <a:schemeClr val="tx1"/>
                </a:solidFill>
                <a:latin typeface="Century Gothic" panose="020B0502020202020204" pitchFamily="34" charset="0"/>
              </a:rPr>
              <a:t>, « drakkar » était le nom donné aux bateaux vikings et est composé de </a:t>
            </a:r>
            <a:r>
              <a:rPr lang="fr-FR" sz="2000" i="1" dirty="0" err="1">
                <a:solidFill>
                  <a:schemeClr val="tx1"/>
                </a:solidFill>
                <a:latin typeface="Century Gothic" panose="020B0502020202020204" pitchFamily="34" charset="0"/>
              </a:rPr>
              <a:t>drage</a:t>
            </a:r>
            <a:r>
              <a:rPr lang="fr-FR" sz="2000" dirty="0">
                <a:solidFill>
                  <a:schemeClr val="tx1"/>
                </a:solidFill>
                <a:latin typeface="Century Gothic" panose="020B0502020202020204" pitchFamily="34" charset="0"/>
              </a:rPr>
              <a:t> (dragon en danois) et </a:t>
            </a:r>
            <a:r>
              <a:rPr lang="fr-FR" sz="2000" i="1" dirty="0" err="1">
                <a:solidFill>
                  <a:schemeClr val="tx1"/>
                </a:solidFill>
                <a:latin typeface="Century Gothic" panose="020B0502020202020204" pitchFamily="34" charset="0"/>
              </a:rPr>
              <a:t>kar</a:t>
            </a:r>
            <a:r>
              <a:rPr lang="fr-FR" sz="2000" dirty="0">
                <a:solidFill>
                  <a:schemeClr val="tx1"/>
                </a:solidFill>
                <a:latin typeface="Century Gothic" panose="020B0502020202020204" pitchFamily="34" charset="0"/>
              </a:rPr>
              <a:t> (vaisseau).</a:t>
            </a:r>
          </a:p>
          <a:p>
            <a:endParaRPr lang="fr-FR" sz="2000" noProof="0" dirty="0">
              <a:solidFill>
                <a:schemeClr val="tx1"/>
              </a:solidFill>
              <a:latin typeface="Century Gothic" panose="020B0502020202020204" pitchFamily="34" charset="0"/>
            </a:endParaRPr>
          </a:p>
          <a:p>
            <a:r>
              <a:rPr lang="fr-FR" sz="2000" u="sng" noProof="0" dirty="0">
                <a:solidFill>
                  <a:srgbClr val="C00000"/>
                </a:solidFill>
                <a:latin typeface="Century Gothic" panose="020B0502020202020204" pitchFamily="34" charset="0"/>
              </a:rPr>
              <a:t>Trois problèmes</a:t>
            </a:r>
          </a:p>
          <a:p>
            <a:pPr marL="457200" indent="-457200">
              <a:buFontTx/>
              <a:buChar char="-"/>
            </a:pPr>
            <a:r>
              <a:rPr lang="fr-FR" sz="2000" dirty="0">
                <a:solidFill>
                  <a:srgbClr val="C00000"/>
                </a:solidFill>
                <a:latin typeface="Century Gothic" panose="020B0502020202020204" pitchFamily="34" charset="0"/>
              </a:rPr>
              <a:t>Sens</a:t>
            </a:r>
            <a:r>
              <a:rPr lang="fr-FR" sz="2000" dirty="0">
                <a:solidFill>
                  <a:schemeClr val="tx1"/>
                </a:solidFill>
                <a:latin typeface="Century Gothic" panose="020B0502020202020204" pitchFamily="34" charset="0"/>
              </a:rPr>
              <a:t>: </a:t>
            </a:r>
            <a:r>
              <a:rPr lang="fr-FR" sz="2000" i="1" dirty="0" err="1">
                <a:solidFill>
                  <a:schemeClr val="tx1"/>
                </a:solidFill>
                <a:latin typeface="Century Gothic" panose="020B0502020202020204" pitchFamily="34" charset="0"/>
              </a:rPr>
              <a:t>Dreki</a:t>
            </a:r>
            <a:r>
              <a:rPr lang="fr-FR" sz="2000" dirty="0">
                <a:solidFill>
                  <a:schemeClr val="tx1"/>
                </a:solidFill>
                <a:latin typeface="Century Gothic" panose="020B0502020202020204" pitchFamily="34" charset="0"/>
              </a:rPr>
              <a:t> en islandais = dragon</a:t>
            </a:r>
          </a:p>
          <a:p>
            <a:pPr marL="457200" indent="-457200">
              <a:buFontTx/>
              <a:buChar char="-"/>
            </a:pPr>
            <a:r>
              <a:rPr lang="fr-FR" sz="2000" noProof="0" dirty="0">
                <a:solidFill>
                  <a:srgbClr val="C00000"/>
                </a:solidFill>
                <a:latin typeface="Century Gothic" panose="020B0502020202020204" pitchFamily="34" charset="0"/>
              </a:rPr>
              <a:t>Grammaire</a:t>
            </a:r>
            <a:r>
              <a:rPr lang="fr-FR" sz="2000" noProof="0" dirty="0">
                <a:solidFill>
                  <a:schemeClr val="tx1"/>
                </a:solidFill>
                <a:latin typeface="Century Gothic" panose="020B0502020202020204" pitchFamily="34" charset="0"/>
              </a:rPr>
              <a:t>: la terminaison –</a:t>
            </a:r>
            <a:r>
              <a:rPr lang="fr-FR" sz="2000" noProof="0" dirty="0" err="1">
                <a:solidFill>
                  <a:schemeClr val="tx1"/>
                </a:solidFill>
                <a:latin typeface="Century Gothic" panose="020B0502020202020204" pitchFamily="34" charset="0"/>
              </a:rPr>
              <a:t>ar</a:t>
            </a:r>
            <a:r>
              <a:rPr lang="fr-FR" sz="2000" noProof="0" dirty="0">
                <a:solidFill>
                  <a:schemeClr val="tx1"/>
                </a:solidFill>
                <a:latin typeface="Century Gothic" panose="020B0502020202020204" pitchFamily="34" charset="0"/>
              </a:rPr>
              <a:t> indique un pluriel dans les langues scandinaves</a:t>
            </a:r>
          </a:p>
          <a:p>
            <a:pPr marL="457200" indent="-457200">
              <a:buFontTx/>
              <a:buChar char="-"/>
            </a:pPr>
            <a:r>
              <a:rPr lang="fr-FR" sz="2000" dirty="0">
                <a:solidFill>
                  <a:srgbClr val="C00000"/>
                </a:solidFill>
                <a:latin typeface="Century Gothic" panose="020B0502020202020204" pitchFamily="34" charset="0"/>
              </a:rPr>
              <a:t>Orthographe</a:t>
            </a:r>
            <a:r>
              <a:rPr lang="fr-FR" sz="2000" dirty="0">
                <a:solidFill>
                  <a:schemeClr val="tx1"/>
                </a:solidFill>
                <a:latin typeface="Century Gothic" panose="020B0502020202020204" pitchFamily="34" charset="0"/>
              </a:rPr>
              <a:t>: aucune langue scandinave n’écrit le mot « dragon » avec deux k.</a:t>
            </a:r>
            <a:endParaRPr lang="fr-FR" sz="2000" noProof="0" dirty="0">
              <a:latin typeface="Century Gothic" panose="020B0502020202020204" pitchFamily="34" charset="0"/>
            </a:endParaRPr>
          </a:p>
          <a:p>
            <a:endParaRPr lang="fr-FR" sz="2000" noProof="0" dirty="0"/>
          </a:p>
        </p:txBody>
      </p:sp>
      <p:sp>
        <p:nvSpPr>
          <p:cNvPr id="3" name="Titel 2">
            <a:extLst>
              <a:ext uri="{FF2B5EF4-FFF2-40B4-BE49-F238E27FC236}">
                <a16:creationId xmlns:a16="http://schemas.microsoft.com/office/drawing/2014/main" id="{2F677EBF-EFEC-DDBF-0B60-1D6EF489F0FC}"/>
              </a:ext>
            </a:extLst>
          </p:cNvPr>
          <p:cNvSpPr>
            <a:spLocks noGrp="1"/>
          </p:cNvSpPr>
          <p:nvPr>
            <p:ph type="title"/>
          </p:nvPr>
        </p:nvSpPr>
        <p:spPr/>
        <p:txBody>
          <a:bodyPr/>
          <a:lstStyle/>
          <a:p>
            <a:r>
              <a:rPr lang="fr-FR" sz="3200" noProof="0" dirty="0">
                <a:latin typeface="Alasassy Caps" pitchFamily="2" charset="0"/>
              </a:rPr>
              <a:t>Drakkar:</a:t>
            </a:r>
            <a:br>
              <a:rPr lang="fr-FR" sz="3200" noProof="0" dirty="0">
                <a:latin typeface="Alasassy Caps" pitchFamily="2" charset="0"/>
              </a:rPr>
            </a:br>
            <a:r>
              <a:rPr lang="fr-FR" sz="3200" noProof="0" dirty="0">
                <a:latin typeface="Alasassy Caps" pitchFamily="2" charset="0"/>
              </a:rPr>
              <a:t>L’inexactitude étymologique et historique du terme</a:t>
            </a:r>
          </a:p>
        </p:txBody>
      </p:sp>
      <p:sp>
        <p:nvSpPr>
          <p:cNvPr id="4" name="Pladsholder til slidenummer 3">
            <a:extLst>
              <a:ext uri="{FF2B5EF4-FFF2-40B4-BE49-F238E27FC236}">
                <a16:creationId xmlns:a16="http://schemas.microsoft.com/office/drawing/2014/main" id="{45D4CAA1-39F0-744E-F9E2-70473289CABF}"/>
              </a:ext>
            </a:extLst>
          </p:cNvPr>
          <p:cNvSpPr>
            <a:spLocks noGrp="1"/>
          </p:cNvSpPr>
          <p:nvPr>
            <p:ph type="sldNum" sz="quarter" idx="10"/>
          </p:nvPr>
        </p:nvSpPr>
        <p:spPr/>
        <p:txBody>
          <a:bodyPr/>
          <a:lstStyle/>
          <a:p>
            <a:pPr>
              <a:defRPr/>
            </a:pPr>
            <a:fld id="{E84D0D07-BA6C-4CE2-85E1-215477AE30BF}" type="slidenum">
              <a:rPr lang="fr-FR" noProof="0" smtClean="0"/>
              <a:pPr>
                <a:defRPr/>
              </a:pPr>
              <a:t>6</a:t>
            </a:fld>
            <a:endParaRPr lang="fr-FR" noProof="0" dirty="0"/>
          </a:p>
        </p:txBody>
      </p:sp>
      <p:sp>
        <p:nvSpPr>
          <p:cNvPr id="5" name="Pladsholder til sidefod 4">
            <a:extLst>
              <a:ext uri="{FF2B5EF4-FFF2-40B4-BE49-F238E27FC236}">
                <a16:creationId xmlns:a16="http://schemas.microsoft.com/office/drawing/2014/main" id="{0FDB1BB0-C325-69F9-F0A6-D8186A2E136A}"/>
              </a:ext>
            </a:extLst>
          </p:cNvPr>
          <p:cNvSpPr>
            <a:spLocks noGrp="1"/>
          </p:cNvSpPr>
          <p:nvPr>
            <p:ph type="ftr" sz="quarter" idx="11"/>
          </p:nvPr>
        </p:nvSpPr>
        <p:spPr/>
        <p:txBody>
          <a:bodyPr/>
          <a:lstStyle/>
          <a:p>
            <a:pPr>
              <a:defRPr/>
            </a:pPr>
            <a:r>
              <a:rPr lang="fr-FR" noProof="0" dirty="0"/>
              <a:t>Prof. Untel     |     Service Untel     (voir pied de page dans le menu Powerpoint)</a:t>
            </a:r>
          </a:p>
        </p:txBody>
      </p:sp>
    </p:spTree>
    <p:extLst>
      <p:ext uri="{BB962C8B-B14F-4D97-AF65-F5344CB8AC3E}">
        <p14:creationId xmlns:p14="http://schemas.microsoft.com/office/powerpoint/2010/main" val="24155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36210-C939-D104-D27B-52A1A8A828C4}"/>
            </a:ext>
          </a:extLst>
        </p:cNvPr>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BC5BE4A-A2A1-7011-27C5-6F325679DAE3}"/>
              </a:ext>
            </a:extLst>
          </p:cNvPr>
          <p:cNvSpPr>
            <a:spLocks noGrp="1"/>
          </p:cNvSpPr>
          <p:nvPr>
            <p:ph idx="1"/>
          </p:nvPr>
        </p:nvSpPr>
        <p:spPr/>
        <p:txBody>
          <a:bodyPr>
            <a:normAutofit/>
          </a:bodyPr>
          <a:lstStyle/>
          <a:p>
            <a:r>
              <a:rPr lang="fr-FR" sz="2000" dirty="0" err="1">
                <a:solidFill>
                  <a:schemeClr val="tx1"/>
                </a:solidFill>
                <a:latin typeface="Century Gothic" panose="020B0502020202020204" pitchFamily="34" charset="0"/>
              </a:rPr>
              <a:t>Jal</a:t>
            </a:r>
            <a:r>
              <a:rPr lang="fr-FR" sz="2000" dirty="0">
                <a:solidFill>
                  <a:schemeClr val="tx1"/>
                </a:solidFill>
                <a:latin typeface="Century Gothic" panose="020B0502020202020204" pitchFamily="34" charset="0"/>
              </a:rPr>
              <a:t> se base sur certaines sagas et strophes scaldiques qui, il est vrai, utilisent le mot </a:t>
            </a:r>
            <a:r>
              <a:rPr lang="fr-FR" sz="2000" i="1" dirty="0" err="1">
                <a:solidFill>
                  <a:schemeClr val="tx1"/>
                </a:solidFill>
                <a:latin typeface="Century Gothic" panose="020B0502020202020204" pitchFamily="34" charset="0"/>
              </a:rPr>
              <a:t>dreki</a:t>
            </a:r>
            <a:r>
              <a:rPr lang="fr-FR" sz="2000" i="1" dirty="0">
                <a:solidFill>
                  <a:schemeClr val="tx1"/>
                </a:solidFill>
                <a:latin typeface="Century Gothic" panose="020B0502020202020204" pitchFamily="34" charset="0"/>
              </a:rPr>
              <a:t> </a:t>
            </a:r>
            <a:r>
              <a:rPr lang="fr-FR" sz="2000" dirty="0">
                <a:solidFill>
                  <a:schemeClr val="tx1"/>
                </a:solidFill>
                <a:latin typeface="Century Gothic" panose="020B0502020202020204" pitchFamily="34" charset="0"/>
              </a:rPr>
              <a:t>pour parler d’un bateau.</a:t>
            </a:r>
          </a:p>
          <a:p>
            <a:endParaRPr lang="fr-FR" sz="2000" dirty="0">
              <a:solidFill>
                <a:schemeClr val="tx1"/>
              </a:solidFill>
              <a:latin typeface="Century Gothic" panose="020B0502020202020204" pitchFamily="34" charset="0"/>
            </a:endParaRPr>
          </a:p>
          <a:p>
            <a:r>
              <a:rPr lang="fr-FR" sz="2000" noProof="0" dirty="0">
                <a:solidFill>
                  <a:srgbClr val="C00000"/>
                </a:solidFill>
                <a:latin typeface="Century Gothic" panose="020B0502020202020204" pitchFamily="34" charset="0"/>
              </a:rPr>
              <a:t>MAIS</a:t>
            </a:r>
            <a:r>
              <a:rPr lang="fr-FR" sz="2000" dirty="0">
                <a:solidFill>
                  <a:schemeClr val="tx1"/>
                </a:solidFill>
                <a:latin typeface="Century Gothic" panose="020B0502020202020204" pitchFamily="34" charset="0"/>
              </a:rPr>
              <a:t>:</a:t>
            </a:r>
          </a:p>
          <a:p>
            <a:r>
              <a:rPr lang="fr-FR" sz="2000" dirty="0">
                <a:solidFill>
                  <a:schemeClr val="tx1"/>
                </a:solidFill>
                <a:latin typeface="Century Gothic" panose="020B0502020202020204" pitchFamily="34" charset="0"/>
              </a:rPr>
              <a:t>Dans les sagas, les métaphores, les analogies, les circonlocutions (appelées </a:t>
            </a:r>
            <a:r>
              <a:rPr lang="fr-FR" sz="2000" i="1" dirty="0" err="1">
                <a:solidFill>
                  <a:schemeClr val="tx1"/>
                </a:solidFill>
                <a:latin typeface="Century Gothic" panose="020B0502020202020204" pitchFamily="34" charset="0"/>
              </a:rPr>
              <a:t>kennings</a:t>
            </a:r>
            <a:r>
              <a:rPr lang="fr-FR" sz="2000" dirty="0">
                <a:solidFill>
                  <a:schemeClr val="tx1"/>
                </a:solidFill>
                <a:latin typeface="Century Gothic" panose="020B0502020202020204" pitchFamily="34" charset="0"/>
              </a:rPr>
              <a:t> en littérature scaldique) et autres figures de style sont nombreuses.</a:t>
            </a:r>
          </a:p>
          <a:p>
            <a:r>
              <a:rPr lang="fr-FR" sz="2000" noProof="0" dirty="0">
                <a:solidFill>
                  <a:schemeClr val="tx1"/>
                </a:solidFill>
                <a:latin typeface="Century Gothic" panose="020B0502020202020204" pitchFamily="34" charset="0"/>
              </a:rPr>
              <a:t>=&gt; </a:t>
            </a:r>
            <a:r>
              <a:rPr lang="fr-FR" sz="2000" i="1" noProof="0" dirty="0">
                <a:solidFill>
                  <a:srgbClr val="FF0000"/>
                </a:solidFill>
                <a:latin typeface="Century Gothic" panose="020B0502020202020204" pitchFamily="34" charset="0"/>
              </a:rPr>
              <a:t>Dr</a:t>
            </a:r>
            <a:r>
              <a:rPr lang="fr-FR" sz="2000" i="1" dirty="0">
                <a:solidFill>
                  <a:srgbClr val="FF0000"/>
                </a:solidFill>
                <a:latin typeface="Century Gothic" panose="020B0502020202020204" pitchFamily="34" charset="0"/>
              </a:rPr>
              <a:t>eki</a:t>
            </a:r>
            <a:r>
              <a:rPr lang="fr-FR" sz="2000" dirty="0">
                <a:solidFill>
                  <a:srgbClr val="FF0000"/>
                </a:solidFill>
                <a:latin typeface="Century Gothic" panose="020B0502020202020204" pitchFamily="34" charset="0"/>
              </a:rPr>
              <a:t> était utilisé comme métonymie.</a:t>
            </a:r>
            <a:endParaRPr lang="fr-FR" sz="2000" noProof="0" dirty="0">
              <a:solidFill>
                <a:srgbClr val="FF0000"/>
              </a:solidFill>
              <a:latin typeface="Century Gothic" panose="020B0502020202020204" pitchFamily="34" charset="0"/>
            </a:endParaRPr>
          </a:p>
          <a:p>
            <a:endParaRPr lang="fr-FR" sz="2000" noProof="0" dirty="0"/>
          </a:p>
        </p:txBody>
      </p:sp>
      <p:sp>
        <p:nvSpPr>
          <p:cNvPr id="3" name="Titel 2">
            <a:extLst>
              <a:ext uri="{FF2B5EF4-FFF2-40B4-BE49-F238E27FC236}">
                <a16:creationId xmlns:a16="http://schemas.microsoft.com/office/drawing/2014/main" id="{3EB6401B-A1E7-F711-241D-4523A60A393E}"/>
              </a:ext>
            </a:extLst>
          </p:cNvPr>
          <p:cNvSpPr>
            <a:spLocks noGrp="1"/>
          </p:cNvSpPr>
          <p:nvPr>
            <p:ph type="title"/>
          </p:nvPr>
        </p:nvSpPr>
        <p:spPr/>
        <p:txBody>
          <a:bodyPr/>
          <a:lstStyle/>
          <a:p>
            <a:r>
              <a:rPr lang="fr-FR" sz="3200" noProof="0" dirty="0">
                <a:latin typeface="Alasassy Caps" pitchFamily="2" charset="0"/>
              </a:rPr>
              <a:t>Drakkar:</a:t>
            </a:r>
            <a:br>
              <a:rPr lang="fr-FR" sz="3200" noProof="0" dirty="0">
                <a:latin typeface="Alasassy Caps" pitchFamily="2" charset="0"/>
              </a:rPr>
            </a:br>
            <a:r>
              <a:rPr lang="fr-FR" sz="3200" noProof="0" dirty="0">
                <a:latin typeface="Alasassy Caps" pitchFamily="2" charset="0"/>
              </a:rPr>
              <a:t>L’inexactitude étymologique et historique du terme</a:t>
            </a:r>
          </a:p>
        </p:txBody>
      </p:sp>
      <p:sp>
        <p:nvSpPr>
          <p:cNvPr id="4" name="Pladsholder til slidenummer 3">
            <a:extLst>
              <a:ext uri="{FF2B5EF4-FFF2-40B4-BE49-F238E27FC236}">
                <a16:creationId xmlns:a16="http://schemas.microsoft.com/office/drawing/2014/main" id="{E878FA20-18EC-6EB2-9BBD-73580D16B7D4}"/>
              </a:ext>
            </a:extLst>
          </p:cNvPr>
          <p:cNvSpPr>
            <a:spLocks noGrp="1"/>
          </p:cNvSpPr>
          <p:nvPr>
            <p:ph type="sldNum" sz="quarter" idx="10"/>
          </p:nvPr>
        </p:nvSpPr>
        <p:spPr/>
        <p:txBody>
          <a:bodyPr/>
          <a:lstStyle/>
          <a:p>
            <a:pPr>
              <a:defRPr/>
            </a:pPr>
            <a:fld id="{E84D0D07-BA6C-4CE2-85E1-215477AE30BF}" type="slidenum">
              <a:rPr lang="fr-FR" noProof="0" smtClean="0"/>
              <a:pPr>
                <a:defRPr/>
              </a:pPr>
              <a:t>7</a:t>
            </a:fld>
            <a:endParaRPr lang="fr-FR" noProof="0" dirty="0"/>
          </a:p>
        </p:txBody>
      </p:sp>
      <p:sp>
        <p:nvSpPr>
          <p:cNvPr id="5" name="Pladsholder til sidefod 4">
            <a:extLst>
              <a:ext uri="{FF2B5EF4-FFF2-40B4-BE49-F238E27FC236}">
                <a16:creationId xmlns:a16="http://schemas.microsoft.com/office/drawing/2014/main" id="{7913BC56-44A7-1626-B98C-897514D448D5}"/>
              </a:ext>
            </a:extLst>
          </p:cNvPr>
          <p:cNvSpPr>
            <a:spLocks noGrp="1"/>
          </p:cNvSpPr>
          <p:nvPr>
            <p:ph type="ftr" sz="quarter" idx="11"/>
          </p:nvPr>
        </p:nvSpPr>
        <p:spPr/>
        <p:txBody>
          <a:bodyPr/>
          <a:lstStyle/>
          <a:p>
            <a:pPr>
              <a:defRPr/>
            </a:pPr>
            <a:r>
              <a:rPr lang="fr-FR" noProof="0" dirty="0"/>
              <a:t>Prof. Untel     |     Service Untel     (voir pied de page dans le menu Powerpoint)</a:t>
            </a:r>
          </a:p>
        </p:txBody>
      </p:sp>
    </p:spTree>
    <p:extLst>
      <p:ext uri="{BB962C8B-B14F-4D97-AF65-F5344CB8AC3E}">
        <p14:creationId xmlns:p14="http://schemas.microsoft.com/office/powerpoint/2010/main" val="2647688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052ABDD-9857-B9B5-1189-64D1958EC2D5}"/>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da-DK" sz="3700" dirty="0" err="1">
                <a:latin typeface="Alasassy Caps" pitchFamily="2" charset="0"/>
              </a:rPr>
              <a:t>Comment</a:t>
            </a:r>
            <a:r>
              <a:rPr lang="da-DK" sz="3700" dirty="0">
                <a:latin typeface="Alasassy Caps" pitchFamily="2" charset="0"/>
              </a:rPr>
              <a:t> les vikings </a:t>
            </a:r>
            <a:r>
              <a:rPr lang="da-DK" sz="3700" dirty="0" err="1">
                <a:latin typeface="Alasassy Caps" pitchFamily="2" charset="0"/>
              </a:rPr>
              <a:t>parlaient</a:t>
            </a:r>
            <a:r>
              <a:rPr lang="da-DK" sz="3700" dirty="0">
                <a:latin typeface="Alasassy Caps" pitchFamily="2" charset="0"/>
              </a:rPr>
              <a:t>-ils eux-</a:t>
            </a:r>
            <a:r>
              <a:rPr lang="da-DK" sz="3700" dirty="0" err="1">
                <a:latin typeface="Alasassy Caps" pitchFamily="2" charset="0"/>
              </a:rPr>
              <a:t>mêmes</a:t>
            </a:r>
            <a:r>
              <a:rPr lang="da-DK" sz="3700" dirty="0">
                <a:latin typeface="Alasassy Caps" pitchFamily="2" charset="0"/>
              </a:rPr>
              <a:t> de </a:t>
            </a:r>
            <a:r>
              <a:rPr lang="da-DK" sz="3700" dirty="0" err="1">
                <a:latin typeface="Alasassy Caps" pitchFamily="2" charset="0"/>
              </a:rPr>
              <a:t>leurs</a:t>
            </a:r>
            <a:r>
              <a:rPr lang="da-DK" sz="3700" dirty="0">
                <a:latin typeface="Alasassy Caps" pitchFamily="2" charset="0"/>
              </a:rPr>
              <a:t> </a:t>
            </a:r>
            <a:r>
              <a:rPr lang="da-DK" sz="3700" dirty="0" err="1">
                <a:latin typeface="Alasassy Caps" pitchFamily="2" charset="0"/>
              </a:rPr>
              <a:t>bateaux</a:t>
            </a:r>
            <a:endParaRPr lang="da-DK" sz="3700" dirty="0">
              <a:latin typeface="Alasassy Caps" pitchFamily="2" charset="0"/>
            </a:endParaRPr>
          </a:p>
        </p:txBody>
      </p:sp>
      <p:pic>
        <p:nvPicPr>
          <p:cNvPr id="7" name="Billede 6" descr="Et billede, der indeholder udendørs, båd, skib, vand&#10;&#10;Indhold genereret af kunstig intelligens kan være forkert.">
            <a:extLst>
              <a:ext uri="{FF2B5EF4-FFF2-40B4-BE49-F238E27FC236}">
                <a16:creationId xmlns:a16="http://schemas.microsoft.com/office/drawing/2014/main" id="{CAF16F6E-98F0-ECCD-1FD7-8F2174D5C860}"/>
              </a:ext>
            </a:extLst>
          </p:cNvPr>
          <p:cNvPicPr>
            <a:picLocks noChangeAspect="1"/>
          </p:cNvPicPr>
          <p:nvPr/>
        </p:nvPicPr>
        <p:blipFill>
          <a:blip r:embed="rId2">
            <a:extLst>
              <a:ext uri="{28A0092B-C50C-407E-A947-70E740481C1C}">
                <a14:useLocalDpi xmlns:a14="http://schemas.microsoft.com/office/drawing/2010/main" val="0"/>
              </a:ext>
            </a:extLst>
          </a:blip>
          <a:srcRect l="33198" r="19767" b="-2"/>
          <a:stretch/>
        </p:blipFill>
        <p:spPr>
          <a:xfrm>
            <a:off x="455611" y="1694815"/>
            <a:ext cx="4040188" cy="3951288"/>
          </a:xfrm>
          <a:prstGeom prst="rect">
            <a:avLst/>
          </a:prstGeom>
          <a:noFill/>
        </p:spPr>
      </p:pic>
      <p:sp>
        <p:nvSpPr>
          <p:cNvPr id="2" name="Pladsholder til indhold 1">
            <a:extLst>
              <a:ext uri="{FF2B5EF4-FFF2-40B4-BE49-F238E27FC236}">
                <a16:creationId xmlns:a16="http://schemas.microsoft.com/office/drawing/2014/main" id="{97B1522E-2498-7713-2F10-950D5B127D14}"/>
              </a:ext>
            </a:extLst>
          </p:cNvPr>
          <p:cNvSpPr>
            <a:spLocks noGrp="1"/>
          </p:cNvSpPr>
          <p:nvPr>
            <p:ph sz="quarter" idx="4"/>
          </p:nvPr>
        </p:nvSpPr>
        <p:spPr>
          <a:xfrm>
            <a:off x="4646614" y="1694815"/>
            <a:ext cx="4041775" cy="3951288"/>
          </a:xfrm>
        </p:spPr>
        <p:txBody>
          <a:bodyPr>
            <a:normAutofit lnSpcReduction="10000"/>
          </a:bodyPr>
          <a:lstStyle/>
          <a:p>
            <a:r>
              <a:rPr lang="fr-FR" sz="2200" noProof="0" dirty="0">
                <a:solidFill>
                  <a:schemeClr val="tx1"/>
                </a:solidFill>
                <a:latin typeface="Century Gothic" panose="020B0502020202020204" pitchFamily="34" charset="0"/>
              </a:rPr>
              <a:t>Plusieurs types de bateaux et plusieurs mots:</a:t>
            </a:r>
          </a:p>
          <a:p>
            <a:pPr marL="457200" indent="-457200">
              <a:buFont typeface="Arial" panose="020B0604020202020204" pitchFamily="34" charset="0"/>
              <a:buChar char="•"/>
            </a:pPr>
            <a:r>
              <a:rPr lang="fr-FR" sz="2200" u="sng" noProof="0" dirty="0">
                <a:solidFill>
                  <a:schemeClr val="tx1"/>
                </a:solidFill>
                <a:latin typeface="Century Gothic" panose="020B0502020202020204" pitchFamily="34" charset="0"/>
              </a:rPr>
              <a:t>Langskip</a:t>
            </a:r>
            <a:r>
              <a:rPr lang="fr-FR" sz="2200" noProof="0" dirty="0">
                <a:solidFill>
                  <a:schemeClr val="tx1"/>
                </a:solidFill>
                <a:latin typeface="Century Gothic" panose="020B0502020202020204" pitchFamily="34" charset="0"/>
              </a:rPr>
              <a:t>: long navire de guerre </a:t>
            </a:r>
          </a:p>
          <a:p>
            <a:pPr marL="457200" indent="-457200">
              <a:buFont typeface="Arial" panose="020B0604020202020204" pitchFamily="34" charset="0"/>
              <a:buChar char="•"/>
            </a:pPr>
            <a:r>
              <a:rPr lang="fr-FR" sz="2200" u="sng" noProof="0" dirty="0" err="1">
                <a:solidFill>
                  <a:schemeClr val="tx1"/>
                </a:solidFill>
                <a:latin typeface="Century Gothic" panose="020B0502020202020204" pitchFamily="34" charset="0"/>
              </a:rPr>
              <a:t>Skeið</a:t>
            </a:r>
            <a:r>
              <a:rPr lang="fr-FR" sz="2200" noProof="0" dirty="0">
                <a:solidFill>
                  <a:schemeClr val="tx1"/>
                </a:solidFill>
                <a:latin typeface="Century Gothic" panose="020B0502020202020204" pitchFamily="34" charset="0"/>
              </a:rPr>
              <a:t>: grand navire de guerre</a:t>
            </a:r>
          </a:p>
          <a:p>
            <a:pPr marL="457200" indent="-457200">
              <a:buFont typeface="Arial" panose="020B0604020202020204" pitchFamily="34" charset="0"/>
              <a:buChar char="•"/>
            </a:pPr>
            <a:r>
              <a:rPr lang="fr-FR" sz="2200" u="sng" noProof="0" dirty="0">
                <a:solidFill>
                  <a:schemeClr val="tx1"/>
                </a:solidFill>
                <a:latin typeface="Century Gothic" panose="020B0502020202020204" pitchFamily="34" charset="0"/>
              </a:rPr>
              <a:t>Snekkja</a:t>
            </a:r>
            <a:r>
              <a:rPr lang="fr-FR" sz="2200" noProof="0" dirty="0">
                <a:solidFill>
                  <a:schemeClr val="tx1"/>
                </a:solidFill>
                <a:latin typeface="Century Gothic" panose="020B0502020202020204" pitchFamily="34" charset="0"/>
              </a:rPr>
              <a:t>: vaisseau de guerre de taille moindre</a:t>
            </a:r>
          </a:p>
          <a:p>
            <a:pPr marL="457200" indent="-457200">
              <a:buFont typeface="Arial" panose="020B0604020202020204" pitchFamily="34" charset="0"/>
              <a:buChar char="•"/>
            </a:pPr>
            <a:r>
              <a:rPr lang="fr-FR" sz="2200" u="sng" noProof="0" dirty="0" err="1">
                <a:solidFill>
                  <a:schemeClr val="tx1"/>
                </a:solidFill>
                <a:latin typeface="Century Gothic" panose="020B0502020202020204" pitchFamily="34" charset="0"/>
              </a:rPr>
              <a:t>Knörr</a:t>
            </a:r>
            <a:r>
              <a:rPr lang="fr-FR" sz="2200" noProof="0" dirty="0">
                <a:solidFill>
                  <a:schemeClr val="tx1"/>
                </a:solidFill>
                <a:latin typeface="Century Gothic" panose="020B0502020202020204" pitchFamily="34" charset="0"/>
              </a:rPr>
              <a:t>: navire de charge</a:t>
            </a:r>
          </a:p>
          <a:p>
            <a:pPr marL="457200" indent="-457200">
              <a:buFont typeface="Arial" panose="020B0604020202020204" pitchFamily="34" charset="0"/>
              <a:buChar char="•"/>
            </a:pPr>
            <a:r>
              <a:rPr lang="fr-FR" sz="2200" u="sng" noProof="0" dirty="0" err="1">
                <a:solidFill>
                  <a:schemeClr val="tx1"/>
                </a:solidFill>
                <a:latin typeface="Century Gothic" panose="020B0502020202020204" pitchFamily="34" charset="0"/>
              </a:rPr>
              <a:t>Skúta</a:t>
            </a:r>
            <a:r>
              <a:rPr lang="fr-FR" sz="2200" noProof="0" dirty="0">
                <a:solidFill>
                  <a:schemeClr val="tx1"/>
                </a:solidFill>
                <a:latin typeface="Century Gothic" panose="020B0502020202020204" pitchFamily="34" charset="0"/>
              </a:rPr>
              <a:t>: petit bateau léger</a:t>
            </a:r>
          </a:p>
          <a:p>
            <a:pPr marL="457200" indent="-457200">
              <a:buFont typeface="Arial" panose="020B0604020202020204" pitchFamily="34" charset="0"/>
              <a:buChar char="•"/>
            </a:pPr>
            <a:r>
              <a:rPr lang="da-DK" sz="2200" dirty="0">
                <a:solidFill>
                  <a:schemeClr val="tx1"/>
                </a:solidFill>
                <a:latin typeface="Century Gothic" panose="020B0502020202020204" pitchFamily="34" charset="0"/>
              </a:rPr>
              <a:t>…</a:t>
            </a:r>
          </a:p>
        </p:txBody>
      </p:sp>
      <p:sp>
        <p:nvSpPr>
          <p:cNvPr id="4" name="Pladsholder til slidenummer 3">
            <a:extLst>
              <a:ext uri="{FF2B5EF4-FFF2-40B4-BE49-F238E27FC236}">
                <a16:creationId xmlns:a16="http://schemas.microsoft.com/office/drawing/2014/main" id="{2EB8EB27-0E73-9409-17A8-B01416815FEA}"/>
              </a:ext>
            </a:extLst>
          </p:cNvPr>
          <p:cNvSpPr>
            <a:spLocks noGrp="1"/>
          </p:cNvSpPr>
          <p:nvPr>
            <p:ph type="sldNum" sz="quarter" idx="10"/>
          </p:nvPr>
        </p:nvSpPr>
        <p:spPr>
          <a:xfrm>
            <a:off x="8629650" y="6580188"/>
            <a:ext cx="514350" cy="277812"/>
          </a:xfrm>
        </p:spPr>
        <p:txBody>
          <a:bodyPr anchor="ctr">
            <a:normAutofit/>
          </a:bodyPr>
          <a:lstStyle/>
          <a:p>
            <a:pPr>
              <a:spcAft>
                <a:spcPts val="600"/>
              </a:spcAft>
              <a:defRPr/>
            </a:pPr>
            <a:fld id="{E84D0D07-BA6C-4CE2-85E1-215477AE30BF}" type="slidenum">
              <a:rPr lang="fr-BE" smtClean="0"/>
              <a:pPr>
                <a:spcAft>
                  <a:spcPts val="600"/>
                </a:spcAft>
                <a:defRPr/>
              </a:pPr>
              <a:t>8</a:t>
            </a:fld>
            <a:endParaRPr lang="fr-BE"/>
          </a:p>
        </p:txBody>
      </p:sp>
      <p:sp>
        <p:nvSpPr>
          <p:cNvPr id="5" name="Pladsholder til sidefod 4">
            <a:extLst>
              <a:ext uri="{FF2B5EF4-FFF2-40B4-BE49-F238E27FC236}">
                <a16:creationId xmlns:a16="http://schemas.microsoft.com/office/drawing/2014/main" id="{7C7E2717-FA20-B4F9-4792-64E6E9C3F484}"/>
              </a:ext>
            </a:extLst>
          </p:cNvPr>
          <p:cNvSpPr>
            <a:spLocks noGrp="1"/>
          </p:cNvSpPr>
          <p:nvPr>
            <p:ph type="ftr" sz="quarter" idx="11"/>
          </p:nvPr>
        </p:nvSpPr>
        <p:spPr>
          <a:xfrm>
            <a:off x="2228850" y="6581775"/>
            <a:ext cx="6400800" cy="276225"/>
          </a:xfrm>
        </p:spPr>
        <p:txBody>
          <a:bodyPr anchor="ctr">
            <a:normAutofit/>
          </a:bodyPr>
          <a:lstStyle/>
          <a:p>
            <a:pPr>
              <a:spcAft>
                <a:spcPts val="600"/>
              </a:spcAft>
              <a:defRPr/>
            </a:pPr>
            <a:r>
              <a:rPr lang="fr-BE"/>
              <a:t>Prof. Untel     |     Service Untel     (voir pied de page dans le menu Powerpoint)</a:t>
            </a:r>
          </a:p>
        </p:txBody>
      </p:sp>
      <p:sp>
        <p:nvSpPr>
          <p:cNvPr id="6" name="Tekstfelt 5">
            <a:extLst>
              <a:ext uri="{FF2B5EF4-FFF2-40B4-BE49-F238E27FC236}">
                <a16:creationId xmlns:a16="http://schemas.microsoft.com/office/drawing/2014/main" id="{18D3A776-D267-FD9F-93F3-BA3875509279}"/>
              </a:ext>
            </a:extLst>
          </p:cNvPr>
          <p:cNvSpPr txBox="1"/>
          <p:nvPr/>
        </p:nvSpPr>
        <p:spPr>
          <a:xfrm>
            <a:off x="304800" y="6144768"/>
            <a:ext cx="914400" cy="914400"/>
          </a:xfrm>
          <a:prstGeom prst="rect">
            <a:avLst/>
          </a:prstGeom>
        </p:spPr>
        <p:txBody>
          <a:bodyPr vert="horz" wrap="none" lIns="91440" tIns="45720" rIns="91440" bIns="45720" rtlCol="0">
            <a:normAutofit/>
          </a:bodyPr>
          <a:lstStyle/>
          <a:p>
            <a:pPr marL="342900" marR="0" indent="-342900" algn="l" defTabSz="914400" rtl="0" eaLnBrk="0" fontAlgn="base" latinLnBrk="0" hangingPunct="0">
              <a:lnSpc>
                <a:spcPct val="100000"/>
              </a:lnSpc>
              <a:spcBef>
                <a:spcPct val="0"/>
              </a:spcBef>
              <a:spcAft>
                <a:spcPct val="0"/>
              </a:spcAft>
              <a:buClrTx/>
              <a:buSzTx/>
              <a:buFont typeface="Arial" pitchFamily="34" charset="0"/>
              <a:buNone/>
              <a:tabLst/>
            </a:pPr>
            <a:r>
              <a:rPr kumimoji="0" lang="da-DK" sz="12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Image Source: Vikingeskibsmuseet, Roskilde, </a:t>
            </a:r>
            <a:r>
              <a:rPr kumimoji="0" lang="da-DK" sz="1200" b="0" i="0" u="none" strike="noStrike" kern="1200" cap="none" spc="0" normalizeH="0" baseline="0" noProof="0" dirty="0" err="1">
                <a:ln>
                  <a:noFill/>
                </a:ln>
                <a:solidFill>
                  <a:srgbClr val="808080"/>
                </a:solidFill>
                <a:effectLst/>
                <a:uLnTx/>
                <a:uFillTx/>
                <a:latin typeface="Calibri" pitchFamily="34" charset="0"/>
                <a:ea typeface="Calibri" pitchFamily="34" charset="0"/>
                <a:cs typeface="Times New Roman" pitchFamily="18" charset="0"/>
              </a:rPr>
              <a:t>photo</a:t>
            </a:r>
            <a:r>
              <a:rPr kumimoji="0" lang="da-DK" sz="12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rPr>
              <a:t> </a:t>
            </a:r>
            <a:r>
              <a:rPr kumimoji="0" lang="da-DK" sz="1200" b="0" i="0" u="none" strike="noStrike" kern="1200" cap="none" spc="0" normalizeH="0" baseline="0" noProof="0" dirty="0" err="1">
                <a:ln>
                  <a:noFill/>
                </a:ln>
                <a:solidFill>
                  <a:srgbClr val="808080"/>
                </a:solidFill>
                <a:effectLst/>
                <a:uLnTx/>
                <a:uFillTx/>
                <a:latin typeface="Calibri" pitchFamily="34" charset="0"/>
                <a:ea typeface="Calibri" pitchFamily="34" charset="0"/>
                <a:cs typeface="Times New Roman" pitchFamily="18" charset="0"/>
              </a:rPr>
              <a:t>personnelle</a:t>
            </a:r>
            <a:endParaRPr kumimoji="0" lang="da-DK" sz="1200" b="0" i="0" u="none" strike="noStrike" kern="1200" cap="none" spc="0" normalizeH="0" baseline="0" noProof="0" dirty="0">
              <a:ln>
                <a:noFill/>
              </a:ln>
              <a:solidFill>
                <a:srgbClr val="808080"/>
              </a:solidFill>
              <a:effectLst/>
              <a:uLnTx/>
              <a:uFillTx/>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381502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A2D65-48AB-0255-B841-3B343C0D121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887A655-F397-1DCF-5EB5-D9DAF3359376}"/>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da-DK" sz="3700" dirty="0" err="1">
                <a:latin typeface="Alasassy Caps" pitchFamily="2" charset="0"/>
              </a:rPr>
              <a:t>Comment</a:t>
            </a:r>
            <a:r>
              <a:rPr lang="da-DK" sz="3700" dirty="0">
                <a:latin typeface="Alasassy Caps" pitchFamily="2" charset="0"/>
              </a:rPr>
              <a:t> les vikings </a:t>
            </a:r>
            <a:r>
              <a:rPr lang="da-DK" sz="3700" dirty="0" err="1">
                <a:latin typeface="Alasassy Caps" pitchFamily="2" charset="0"/>
              </a:rPr>
              <a:t>parlaient</a:t>
            </a:r>
            <a:r>
              <a:rPr lang="da-DK" sz="3700" dirty="0">
                <a:latin typeface="Alasassy Caps" pitchFamily="2" charset="0"/>
              </a:rPr>
              <a:t>-ils eux-</a:t>
            </a:r>
            <a:r>
              <a:rPr lang="da-DK" sz="3700" dirty="0" err="1">
                <a:latin typeface="Alasassy Caps" pitchFamily="2" charset="0"/>
              </a:rPr>
              <a:t>mêmes</a:t>
            </a:r>
            <a:r>
              <a:rPr lang="da-DK" sz="3700" dirty="0">
                <a:latin typeface="Alasassy Caps" pitchFamily="2" charset="0"/>
              </a:rPr>
              <a:t> de </a:t>
            </a:r>
            <a:r>
              <a:rPr lang="da-DK" sz="3700" dirty="0" err="1">
                <a:latin typeface="Alasassy Caps" pitchFamily="2" charset="0"/>
              </a:rPr>
              <a:t>leurs</a:t>
            </a:r>
            <a:r>
              <a:rPr lang="da-DK" sz="3700" dirty="0">
                <a:latin typeface="Alasassy Caps" pitchFamily="2" charset="0"/>
              </a:rPr>
              <a:t> </a:t>
            </a:r>
            <a:r>
              <a:rPr lang="da-DK" sz="3700" dirty="0" err="1">
                <a:latin typeface="Alasassy Caps" pitchFamily="2" charset="0"/>
              </a:rPr>
              <a:t>bateaux</a:t>
            </a:r>
            <a:endParaRPr lang="da-DK" sz="3700" dirty="0">
              <a:latin typeface="Alasassy Caps" pitchFamily="2" charset="0"/>
            </a:endParaRPr>
          </a:p>
        </p:txBody>
      </p:sp>
      <p:pic>
        <p:nvPicPr>
          <p:cNvPr id="7" name="Billede 6" descr="Et billede, der indeholder udendørs, båd, skib, vand&#10;&#10;Indhold genereret af kunstig intelligens kan være forkert.">
            <a:extLst>
              <a:ext uri="{FF2B5EF4-FFF2-40B4-BE49-F238E27FC236}">
                <a16:creationId xmlns:a16="http://schemas.microsoft.com/office/drawing/2014/main" id="{C75260EA-9DBE-A21F-0E29-3D71BA78194E}"/>
              </a:ext>
            </a:extLst>
          </p:cNvPr>
          <p:cNvPicPr>
            <a:picLocks noChangeAspect="1"/>
          </p:cNvPicPr>
          <p:nvPr/>
        </p:nvPicPr>
        <p:blipFill>
          <a:blip r:embed="rId2">
            <a:extLst>
              <a:ext uri="{28A0092B-C50C-407E-A947-70E740481C1C}">
                <a14:useLocalDpi xmlns:a14="http://schemas.microsoft.com/office/drawing/2010/main" val="0"/>
              </a:ext>
            </a:extLst>
          </a:blip>
          <a:srcRect l="33198" r="19767" b="-2"/>
          <a:stretch/>
        </p:blipFill>
        <p:spPr>
          <a:xfrm>
            <a:off x="455611" y="1694815"/>
            <a:ext cx="2248480" cy="2199005"/>
          </a:xfrm>
          <a:prstGeom prst="rect">
            <a:avLst/>
          </a:prstGeom>
          <a:noFill/>
        </p:spPr>
      </p:pic>
      <p:sp>
        <p:nvSpPr>
          <p:cNvPr id="2" name="Pladsholder til indhold 1">
            <a:extLst>
              <a:ext uri="{FF2B5EF4-FFF2-40B4-BE49-F238E27FC236}">
                <a16:creationId xmlns:a16="http://schemas.microsoft.com/office/drawing/2014/main" id="{1C52D946-772D-7D63-4575-40DC5ABDD84B}"/>
              </a:ext>
            </a:extLst>
          </p:cNvPr>
          <p:cNvSpPr>
            <a:spLocks noGrp="1"/>
          </p:cNvSpPr>
          <p:nvPr>
            <p:ph sz="quarter" idx="4"/>
          </p:nvPr>
        </p:nvSpPr>
        <p:spPr>
          <a:xfrm>
            <a:off x="2895600" y="1534795"/>
            <a:ext cx="5617529" cy="3951288"/>
          </a:xfrm>
        </p:spPr>
        <p:txBody>
          <a:bodyPr>
            <a:normAutofit fontScale="92500" lnSpcReduction="10000"/>
          </a:bodyPr>
          <a:lstStyle/>
          <a:p>
            <a:r>
              <a:rPr lang="fr-FR" sz="2200" noProof="0" dirty="0">
                <a:solidFill>
                  <a:srgbClr val="C00000"/>
                </a:solidFill>
                <a:latin typeface="Century Gothic" panose="020B0502020202020204" pitchFamily="34" charset="0"/>
              </a:rPr>
              <a:t>Solution possible pour le traducteur</a:t>
            </a:r>
          </a:p>
          <a:p>
            <a:pPr marL="342900" indent="-342900">
              <a:buFontTx/>
              <a:buChar char="-"/>
            </a:pPr>
            <a:r>
              <a:rPr lang="fr-FR" sz="2200" dirty="0">
                <a:solidFill>
                  <a:schemeClr val="tx1"/>
                </a:solidFill>
                <a:latin typeface="Century Gothic" panose="020B0502020202020204" pitchFamily="34" charset="0"/>
              </a:rPr>
              <a:t>Opter pour une démarche d’</a:t>
            </a:r>
            <a:r>
              <a:rPr lang="fr-FR" sz="2200" dirty="0" err="1">
                <a:solidFill>
                  <a:schemeClr val="tx1"/>
                </a:solidFill>
                <a:latin typeface="Century Gothic" panose="020B0502020202020204" pitchFamily="34" charset="0"/>
              </a:rPr>
              <a:t>exotisation</a:t>
            </a:r>
            <a:r>
              <a:rPr lang="fr-FR" sz="2200" dirty="0">
                <a:solidFill>
                  <a:schemeClr val="tx1"/>
                </a:solidFill>
                <a:latin typeface="Century Gothic" panose="020B0502020202020204" pitchFamily="34" charset="0"/>
              </a:rPr>
              <a:t> et garder les termes en vieux norrois</a:t>
            </a:r>
          </a:p>
          <a:p>
            <a:pPr marL="342900" indent="-342900">
              <a:buFontTx/>
              <a:buChar char="-"/>
            </a:pPr>
            <a:r>
              <a:rPr lang="fr-FR" sz="2200" dirty="0">
                <a:solidFill>
                  <a:schemeClr val="tx1"/>
                </a:solidFill>
                <a:latin typeface="Century Gothic" panose="020B0502020202020204" pitchFamily="34" charset="0"/>
              </a:rPr>
              <a:t>++ exactitude historique et étymologique</a:t>
            </a:r>
          </a:p>
          <a:p>
            <a:pPr marL="342900" indent="-342900">
              <a:buFontTx/>
              <a:buChar char="-"/>
            </a:pPr>
            <a:endParaRPr lang="fr-FR" sz="2200" dirty="0">
              <a:solidFill>
                <a:schemeClr val="tx1"/>
              </a:solidFill>
              <a:latin typeface="Century Gothic" panose="020B0502020202020204" pitchFamily="34" charset="0"/>
            </a:endParaRPr>
          </a:p>
          <a:p>
            <a:r>
              <a:rPr lang="fr-FR" sz="2200" dirty="0">
                <a:solidFill>
                  <a:srgbClr val="C00000"/>
                </a:solidFill>
                <a:latin typeface="Century Gothic" panose="020B0502020202020204" pitchFamily="34" charset="0"/>
              </a:rPr>
              <a:t>Problèmes</a:t>
            </a:r>
          </a:p>
          <a:p>
            <a:pPr marL="342900" indent="-342900">
              <a:buFontTx/>
              <a:buChar char="-"/>
            </a:pPr>
            <a:r>
              <a:rPr lang="fr-FR" sz="2200" dirty="0">
                <a:solidFill>
                  <a:schemeClr val="tx1"/>
                </a:solidFill>
                <a:latin typeface="Century Gothic" panose="020B0502020202020204" pitchFamily="34" charset="0"/>
              </a:rPr>
              <a:t>Orthographe – ð, þ, ö, æ…</a:t>
            </a:r>
          </a:p>
          <a:p>
            <a:pPr marL="342900" indent="-342900">
              <a:buFontTx/>
              <a:buChar char="-"/>
            </a:pPr>
            <a:r>
              <a:rPr lang="fr-FR" sz="2200" dirty="0">
                <a:solidFill>
                  <a:schemeClr val="tx1"/>
                </a:solidFill>
                <a:latin typeface="Century Gothic" panose="020B0502020202020204" pitchFamily="34" charset="0"/>
              </a:rPr>
              <a:t>Grammaire – formes plurielles et genre grammatical</a:t>
            </a:r>
          </a:p>
          <a:p>
            <a:pPr marL="342900" indent="-342900">
              <a:buFontTx/>
              <a:buChar char="-"/>
            </a:pPr>
            <a:r>
              <a:rPr lang="fr-FR" sz="2200" dirty="0">
                <a:solidFill>
                  <a:schemeClr val="tx1"/>
                </a:solidFill>
                <a:latin typeface="Century Gothic" panose="020B0502020202020204" pitchFamily="34" charset="0"/>
              </a:rPr>
              <a:t>Prononciation</a:t>
            </a:r>
          </a:p>
          <a:p>
            <a:pPr marL="342900" indent="-342900">
              <a:buFontTx/>
              <a:buChar char="-"/>
            </a:pPr>
            <a:r>
              <a:rPr lang="fr-FR" sz="2200" dirty="0">
                <a:solidFill>
                  <a:schemeClr val="tx1"/>
                </a:solidFill>
                <a:latin typeface="Century Gothic" panose="020B0502020202020204" pitchFamily="34" charset="0"/>
              </a:rPr>
              <a:t>Termes ne renvoyant à aucune image mentale chez un lecteur francophone</a:t>
            </a:r>
          </a:p>
        </p:txBody>
      </p:sp>
      <p:sp>
        <p:nvSpPr>
          <p:cNvPr id="4" name="Pladsholder til slidenummer 3">
            <a:extLst>
              <a:ext uri="{FF2B5EF4-FFF2-40B4-BE49-F238E27FC236}">
                <a16:creationId xmlns:a16="http://schemas.microsoft.com/office/drawing/2014/main" id="{FBC6F1C4-65E7-FFEE-696E-DA2C0820BCC3}"/>
              </a:ext>
            </a:extLst>
          </p:cNvPr>
          <p:cNvSpPr>
            <a:spLocks noGrp="1"/>
          </p:cNvSpPr>
          <p:nvPr>
            <p:ph type="sldNum" sz="quarter" idx="10"/>
          </p:nvPr>
        </p:nvSpPr>
        <p:spPr>
          <a:xfrm>
            <a:off x="8629650" y="6580188"/>
            <a:ext cx="514350" cy="277812"/>
          </a:xfrm>
        </p:spPr>
        <p:txBody>
          <a:bodyPr anchor="ctr">
            <a:normAutofit/>
          </a:bodyPr>
          <a:lstStyle/>
          <a:p>
            <a:pPr>
              <a:spcAft>
                <a:spcPts val="600"/>
              </a:spcAft>
              <a:defRPr/>
            </a:pPr>
            <a:fld id="{E84D0D07-BA6C-4CE2-85E1-215477AE30BF}" type="slidenum">
              <a:rPr lang="fr-BE" smtClean="0"/>
              <a:pPr>
                <a:spcAft>
                  <a:spcPts val="600"/>
                </a:spcAft>
                <a:defRPr/>
              </a:pPr>
              <a:t>9</a:t>
            </a:fld>
            <a:endParaRPr lang="fr-BE"/>
          </a:p>
        </p:txBody>
      </p:sp>
      <p:sp>
        <p:nvSpPr>
          <p:cNvPr id="5" name="Pladsholder til sidefod 4">
            <a:extLst>
              <a:ext uri="{FF2B5EF4-FFF2-40B4-BE49-F238E27FC236}">
                <a16:creationId xmlns:a16="http://schemas.microsoft.com/office/drawing/2014/main" id="{6BD08ECD-3C99-3949-D9C4-B2F97B938236}"/>
              </a:ext>
            </a:extLst>
          </p:cNvPr>
          <p:cNvSpPr>
            <a:spLocks noGrp="1"/>
          </p:cNvSpPr>
          <p:nvPr>
            <p:ph type="ftr" sz="quarter" idx="11"/>
          </p:nvPr>
        </p:nvSpPr>
        <p:spPr>
          <a:xfrm>
            <a:off x="2228850" y="6581775"/>
            <a:ext cx="6400800" cy="276225"/>
          </a:xfrm>
        </p:spPr>
        <p:txBody>
          <a:bodyPr anchor="ctr">
            <a:normAutofit/>
          </a:bodyPr>
          <a:lstStyle/>
          <a:p>
            <a:pPr>
              <a:spcAft>
                <a:spcPts val="600"/>
              </a:spcAft>
              <a:defRPr/>
            </a:pPr>
            <a:r>
              <a:rPr lang="fr-BE"/>
              <a:t>Prof. Untel     |     Service Untel     (voir pied de page dans le menu Powerpoint)</a:t>
            </a:r>
          </a:p>
        </p:txBody>
      </p:sp>
    </p:spTree>
    <p:extLst>
      <p:ext uri="{BB962C8B-B14F-4D97-AF65-F5344CB8AC3E}">
        <p14:creationId xmlns:p14="http://schemas.microsoft.com/office/powerpoint/2010/main" val="710911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UMons">
      <a:dk1>
        <a:sysClr val="windowText" lastClr="000000"/>
      </a:dk1>
      <a:lt1>
        <a:sysClr val="window" lastClr="FFFFFF"/>
      </a:lt1>
      <a:dk2>
        <a:srgbClr val="1F497D"/>
      </a:dk2>
      <a:lt2>
        <a:srgbClr val="EEECE1"/>
      </a:lt2>
      <a:accent1>
        <a:srgbClr val="00ABCC"/>
      </a:accent1>
      <a:accent2>
        <a:srgbClr val="C40C42"/>
      </a:accent2>
      <a:accent3>
        <a:srgbClr val="A5A5A5"/>
      </a:accent3>
      <a:accent4>
        <a:srgbClr val="94CD7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fontScale="92500" lnSpcReduction="10000"/>
      </a:bodyPr>
      <a:lstStyle>
        <a:defPPr marL="342900" marR="0" indent="-342900" algn="l" defTabSz="914400" rtl="0" eaLnBrk="0" fontAlgn="base" latinLnBrk="0" hangingPunct="0">
          <a:lnSpc>
            <a:spcPct val="100000"/>
          </a:lnSpc>
          <a:spcBef>
            <a:spcPct val="0"/>
          </a:spcBef>
          <a:spcAft>
            <a:spcPct val="0"/>
          </a:spcAft>
          <a:buClrTx/>
          <a:buSzTx/>
          <a:buFont typeface="Arial" pitchFamily="34" charset="0"/>
          <a:buNone/>
          <a:tabLst/>
          <a:defRPr kumimoji="0" sz="2800" b="0" i="0" u="none" strike="noStrike" kern="1200" cap="none" spc="0" normalizeH="0" baseline="0" noProof="0" dirty="0" smtClean="0">
            <a:ln>
              <a:noFill/>
            </a:ln>
            <a:solidFill>
              <a:srgbClr val="808080"/>
            </a:solidFill>
            <a:effectLst/>
            <a:uLnTx/>
            <a:uFillTx/>
            <a:latin typeface="Calibri" pitchFamily="34" charset="0"/>
            <a:ea typeface="Calibri" pitchFamily="34" charset="0"/>
            <a:cs typeface="Times New Roman" pitchFamily="18" charset="0"/>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F11B283297CD4296F6DF1415D806B9" ma:contentTypeVersion="12" ma:contentTypeDescription="Crée un document." ma:contentTypeScope="" ma:versionID="7e43c1761d58e630b0a1d0d424227bcb">
  <xsd:schema xmlns:xsd="http://www.w3.org/2001/XMLSchema" xmlns:xs="http://www.w3.org/2001/XMLSchema" xmlns:p="http://schemas.microsoft.com/office/2006/metadata/properties" xmlns:ns2="4c37e3b7-952b-40d8-a23c-de1ffe75886c" xmlns:ns3="d17d6fa5-62ed-440d-9e4a-55e025b9dcf0" targetNamespace="http://schemas.microsoft.com/office/2006/metadata/properties" ma:root="true" ma:fieldsID="674c35db38f3b1d05136d0b53896aef8" ns2:_="" ns3:_="">
    <xsd:import namespace="4c37e3b7-952b-40d8-a23c-de1ffe75886c"/>
    <xsd:import namespace="d17d6fa5-62ed-440d-9e4a-55e025b9dc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37e3b7-952b-40d8-a23c-de1ffe7588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9011953a-c381-489f-99f2-2153285bf2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7d6fa5-62ed-440d-9e4a-55e025b9dcf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a81a97c-b8cd-4a6b-9f8e-734b89d77f37}" ma:internalName="TaxCatchAll" ma:showField="CatchAllData" ma:web="d17d6fa5-62ed-440d-9e4a-55e025b9dc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d17d6fa5-62ed-440d-9e4a-55e025b9dcf0" xsi:nil="true"/>
    <lcf76f155ced4ddcb4097134ff3c332f xmlns="4c37e3b7-952b-40d8-a23c-de1ffe75886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41E80E-2D6B-41E7-A8DB-8A5FA51449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37e3b7-952b-40d8-a23c-de1ffe75886c"/>
    <ds:schemaRef ds:uri="d17d6fa5-62ed-440d-9e4a-55e025b9dc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58CF43-BFFC-4B74-8E0D-3313BB336CC3}">
  <ds:schemaRefs>
    <ds:schemaRef ds:uri="http://schemas.microsoft.com/office/2006/metadata/properties"/>
    <ds:schemaRef ds:uri="4c37e3b7-952b-40d8-a23c-de1ffe75886c"/>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d17d6fa5-62ed-440d-9e4a-55e025b9dcf0"/>
    <ds:schemaRef ds:uri="http://purl.org/dc/dcmitype/"/>
    <ds:schemaRef ds:uri="http://purl.org/dc/terms/"/>
  </ds:schemaRefs>
</ds:datastoreItem>
</file>

<file path=customXml/itemProps3.xml><?xml version="1.0" encoding="utf-8"?>
<ds:datastoreItem xmlns:ds="http://schemas.openxmlformats.org/officeDocument/2006/customXml" ds:itemID="{93C7A6F4-DD02-4C22-9383-E495BB5ECF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1334</Words>
  <Application>Microsoft Office PowerPoint</Application>
  <PresentationFormat>Skærmshow (4:3)</PresentationFormat>
  <Paragraphs>145</Paragraphs>
  <Slides>16</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16</vt:i4>
      </vt:variant>
    </vt:vector>
  </HeadingPairs>
  <TitlesOfParts>
    <vt:vector size="23" baseType="lpstr">
      <vt:lpstr>Alasassy Caps</vt:lpstr>
      <vt:lpstr>Arial</vt:lpstr>
      <vt:lpstr>Calibri</vt:lpstr>
      <vt:lpstr>Century Gothic</vt:lpstr>
      <vt:lpstr>Symbol</vt:lpstr>
      <vt:lpstr>Wingdings</vt:lpstr>
      <vt:lpstr>Thème Office</vt:lpstr>
      <vt:lpstr>Doit-on couler le drakkar?</vt:lpstr>
      <vt:lpstr>Les vikings</vt:lpstr>
      <vt:lpstr>Les vikings</vt:lpstr>
      <vt:lpstr>Tant de haine pour un seul mot</vt:lpstr>
      <vt:lpstr>Doit-on vraiment le détester?</vt:lpstr>
      <vt:lpstr>Drakkar: L’inexactitude étymologique et historique du terme</vt:lpstr>
      <vt:lpstr>Drakkar: L’inexactitude étymologique et historique du terme</vt:lpstr>
      <vt:lpstr>Comment les vikings parlaient-ils eux-mêmes de leurs bateaux</vt:lpstr>
      <vt:lpstr>Comment les vikings parlaient-ils eux-mêmes de leurs bateaux</vt:lpstr>
      <vt:lpstr>Comment les vikings parlaient-ils eux-mêmes de leurs bateaux</vt:lpstr>
      <vt:lpstr>Et finalement: Pourquoi ne pas maintenir le drakkar à flot?</vt:lpstr>
      <vt:lpstr>Et finalement: Pourquoi ne pas maintenir le drakkar à flot?</vt:lpstr>
      <vt:lpstr>Et finalement: Pourquoi ne pas maintenir le drakkar à flot?</vt:lpstr>
      <vt:lpstr>Et finalement: Pourquoi ne pas maintenir le drakkar à flot?</vt:lpstr>
      <vt:lpstr>Conclusion</vt:lpstr>
      <vt:lpstr>Bibliographie</vt:lpstr>
    </vt:vector>
  </TitlesOfParts>
  <Company>Faculte Polytechnique de Mons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l’exposé</dc:title>
  <dc:creator/>
  <cp:lastModifiedBy>Julien DEGUELDRE</cp:lastModifiedBy>
  <cp:revision>56</cp:revision>
  <dcterms:created xsi:type="dcterms:W3CDTF">2009-06-17T14:08:01Z</dcterms:created>
  <dcterms:modified xsi:type="dcterms:W3CDTF">2026-01-12T14:01:58Z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mage">
    <vt:lpwstr/>
  </property>
  <property fmtid="{D5CDD505-2E9C-101B-9397-08002B2CF9AE}" pid="3" name="ContentTypeId">
    <vt:lpwstr>0x01010007F11B283297CD4296F6DF1415D806B9</vt:lpwstr>
  </property>
  <property fmtid="{D5CDD505-2E9C-101B-9397-08002B2CF9AE}" pid="4" name="Order">
    <vt:r8>600</vt:r8>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ies>
</file>